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327" r:id="rId3"/>
    <p:sldId id="364" r:id="rId4"/>
    <p:sldId id="366" r:id="rId5"/>
    <p:sldId id="365" r:id="rId6"/>
    <p:sldId id="328" r:id="rId7"/>
    <p:sldId id="342" r:id="rId8"/>
    <p:sldId id="299" r:id="rId9"/>
    <p:sldId id="375" r:id="rId10"/>
    <p:sldId id="376" r:id="rId11"/>
    <p:sldId id="377" r:id="rId12"/>
    <p:sldId id="367" r:id="rId13"/>
    <p:sldId id="368" r:id="rId14"/>
    <p:sldId id="378" r:id="rId15"/>
    <p:sldId id="369" r:id="rId16"/>
    <p:sldId id="370" r:id="rId17"/>
    <p:sldId id="371" r:id="rId18"/>
    <p:sldId id="372" r:id="rId19"/>
    <p:sldId id="373" r:id="rId20"/>
    <p:sldId id="374" r:id="rId21"/>
    <p:sldId id="336" r:id="rId22"/>
    <p:sldId id="347" r:id="rId23"/>
    <p:sldId id="348" r:id="rId24"/>
    <p:sldId id="303" r:id="rId25"/>
    <p:sldId id="311" r:id="rId26"/>
    <p:sldId id="312" r:id="rId27"/>
    <p:sldId id="313" r:id="rId28"/>
    <p:sldId id="314" r:id="rId29"/>
    <p:sldId id="344" r:id="rId30"/>
    <p:sldId id="346" r:id="rId31"/>
    <p:sldId id="345" r:id="rId32"/>
    <p:sldId id="349" r:id="rId33"/>
    <p:sldId id="359" r:id="rId34"/>
    <p:sldId id="353" r:id="rId35"/>
    <p:sldId id="354" r:id="rId36"/>
    <p:sldId id="355" r:id="rId37"/>
    <p:sldId id="356" r:id="rId38"/>
    <p:sldId id="357" r:id="rId39"/>
    <p:sldId id="358" r:id="rId40"/>
    <p:sldId id="337" r:id="rId41"/>
  </p:sldIdLst>
  <p:sldSz cx="10440988" cy="6858000"/>
  <p:notesSz cx="9928225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>
        <p:scale>
          <a:sx n="66" d="100"/>
          <a:sy n="66" d="100"/>
        </p:scale>
        <p:origin x="-1236" y="-180"/>
      </p:cViewPr>
      <p:guideLst>
        <p:guide orient="horz" pos="2160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49825-C211-4621-AA1B-87A03CC4341C}" type="datetimeFigureOut">
              <a:rPr lang="th-TH" smtClean="0"/>
              <a:t>01/02/59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79AC6-A432-4016-B83D-B79A94A395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816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47FF-9F11-4320-A962-D0A09895BF15}" type="datetimeFigureOut">
              <a:rPr lang="th-TH" smtClean="0"/>
              <a:pPr/>
              <a:t>01/02/59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022600" y="509588"/>
            <a:ext cx="38830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82F0B-F843-4B1E-BADC-6155FC64636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13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09058" y="1371600"/>
            <a:ext cx="896532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09057" y="3228536"/>
            <a:ext cx="8968809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1C04-03A0-4127-962F-FC4A5417D951}" type="datetime1">
              <a:rPr lang="th-TH" smtClean="0"/>
              <a:t>01/02/59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EA5-164A-4E7E-8B68-81AF5D886962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569716" y="914402"/>
            <a:ext cx="2349222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22050" y="914402"/>
            <a:ext cx="687365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44E4-E86A-4880-9344-5973CDC39E47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6BE4-AD55-4CF3-AC6E-4D39DAE75B4F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5577" y="1316736"/>
            <a:ext cx="887484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5577" y="2704664"/>
            <a:ext cx="887484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DECC-24EC-425F-85BF-9EC69F0ABE0B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2050" y="704088"/>
            <a:ext cx="9396889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22050" y="1920085"/>
            <a:ext cx="4611436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307502" y="1920085"/>
            <a:ext cx="4611436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B96D-D11A-4532-8358-4E3C3BE5E73A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2050" y="704088"/>
            <a:ext cx="9396889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22049" y="1855248"/>
            <a:ext cx="461325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5303877" y="1859758"/>
            <a:ext cx="4615062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522049" y="2514600"/>
            <a:ext cx="461325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303877" y="2514600"/>
            <a:ext cx="4615062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7B4F-3AD3-40A5-8F3E-CBFEEFCFA3C0}" type="datetime1">
              <a:rPr lang="th-TH" smtClean="0"/>
              <a:t>01/02/59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2050" y="704088"/>
            <a:ext cx="9483897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F50-20FD-45A2-BBD0-C584472D9DE9}" type="datetime1">
              <a:rPr lang="th-TH" smtClean="0"/>
              <a:t>01/02/59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B22A-E0B4-4E89-B5B2-48820344535D}" type="datetime1">
              <a:rPr lang="th-TH" smtClean="0"/>
              <a:t>01/02/59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3074" y="514352"/>
            <a:ext cx="3132296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783074" y="1676400"/>
            <a:ext cx="3132296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082136" y="1676400"/>
            <a:ext cx="5836802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3EF0-3FF5-4957-9216-CAA7A24CA24E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614785" y="1108077"/>
            <a:ext cx="6003568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9139443" y="5359769"/>
            <a:ext cx="177497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96066" y="1176997"/>
            <a:ext cx="2526719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96066" y="2828785"/>
            <a:ext cx="252323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6FA4-AF1C-4992-AD9A-EF8937319AB7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9222873" y="6356351"/>
            <a:ext cx="696066" cy="365125"/>
          </a:xfrm>
        </p:spPr>
        <p:txBody>
          <a:bodyPr/>
          <a:lstStyle/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980219" y="1199517"/>
            <a:ext cx="5272699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10876" y="5816600"/>
            <a:ext cx="1046274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5002973" y="6219826"/>
            <a:ext cx="54380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10876" y="-7144"/>
            <a:ext cx="1046274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5002973" y="-7144"/>
            <a:ext cx="54380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522050" y="704088"/>
            <a:ext cx="9396889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522050" y="1935480"/>
            <a:ext cx="9396889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522049" y="6356351"/>
            <a:ext cx="2436231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825DC4-E2BE-4F6A-ADA0-6C97F8606559}" type="datetime1">
              <a:rPr lang="th-TH" smtClean="0"/>
              <a:t>01/02/59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045288" y="6356351"/>
            <a:ext cx="3828362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9048856" y="6356351"/>
            <a:ext cx="870082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54A9B8-866A-4DAA-BB8F-61A0C0B4669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21714" y="202408"/>
            <a:ext cx="10482720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982" y="1643050"/>
            <a:ext cx="8965328" cy="121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Family dysfunction and Motivation Interview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982" y="4509120"/>
            <a:ext cx="8968809" cy="1752600"/>
          </a:xfrm>
        </p:spPr>
        <p:txBody>
          <a:bodyPr>
            <a:normAutofit/>
          </a:bodyPr>
          <a:lstStyle/>
          <a:p>
            <a:pPr algn="ctr"/>
            <a:r>
              <a:rPr lang="th-TH" sz="3200" smtClean="0"/>
              <a:t>นพ.อธิพัฒน์  อธิพงษ์อาภรณ์</a:t>
            </a:r>
          </a:p>
          <a:p>
            <a:pPr algn="ctr"/>
            <a:r>
              <a:rPr lang="th-TH" sz="3200" smtClean="0"/>
              <a:t>กลุ่มงานกุมารเวชกรรม</a:t>
            </a:r>
          </a:p>
          <a:p>
            <a:pPr algn="ctr"/>
            <a:r>
              <a:rPr lang="th-TH" sz="3200" smtClean="0"/>
              <a:t>โรงพยาบาลพระนครศรีอยุธยา</a:t>
            </a:r>
            <a:endParaRPr lang="th-TH" sz="32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2121-C88B-4DF9-9D14-5823E0895118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dysfunction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Classification</a:t>
            </a:r>
          </a:p>
          <a:p>
            <a:pPr lvl="1"/>
            <a:r>
              <a:rPr lang="en-US" sz="3200" dirty="0" smtClean="0"/>
              <a:t>Dysfunctional inadequate</a:t>
            </a:r>
          </a:p>
          <a:p>
            <a:pPr lvl="2"/>
            <a:r>
              <a:rPr lang="th-TH" sz="3200" dirty="0" smtClean="0"/>
              <a:t>เมินเฉย</a:t>
            </a:r>
            <a:r>
              <a:rPr lang="en-US" sz="3200" dirty="0" smtClean="0"/>
              <a:t>, </a:t>
            </a:r>
            <a:r>
              <a:rPr lang="th-TH" sz="3200" dirty="0" smtClean="0"/>
              <a:t>ไม่ปฏิบัติตามคำแนะนำของแพทย์</a:t>
            </a:r>
            <a:r>
              <a:rPr lang="en-US" sz="3200" dirty="0" smtClean="0"/>
              <a:t>, </a:t>
            </a:r>
            <a:r>
              <a:rPr lang="th-TH" sz="3200" dirty="0" smtClean="0"/>
              <a:t>ไม่อบรมสั่งสอนเด็ก</a:t>
            </a:r>
            <a:r>
              <a:rPr lang="en-US" sz="3200" dirty="0" smtClean="0"/>
              <a:t>, </a:t>
            </a:r>
            <a:r>
              <a:rPr lang="th-TH" sz="3200" dirty="0" smtClean="0"/>
              <a:t>ทำร้ายเด็ก</a:t>
            </a:r>
            <a:endParaRPr lang="en-US" sz="3200" dirty="0" smtClean="0"/>
          </a:p>
          <a:p>
            <a:pPr lvl="1"/>
            <a:r>
              <a:rPr lang="en-US" sz="3200" dirty="0" smtClean="0"/>
              <a:t>Dysfunctional excess</a:t>
            </a:r>
          </a:p>
          <a:p>
            <a:pPr lvl="2"/>
            <a:r>
              <a:rPr lang="th-TH" sz="3200" dirty="0" smtClean="0"/>
              <a:t>วิตกกังวลมากเกินไป</a:t>
            </a:r>
            <a:r>
              <a:rPr lang="en-US" sz="3200" dirty="0" smtClean="0"/>
              <a:t>, </a:t>
            </a:r>
            <a:r>
              <a:rPr lang="th-TH" sz="3200" dirty="0" smtClean="0"/>
              <a:t>ตามใจเด็กมากเกินไป</a:t>
            </a:r>
            <a:r>
              <a:rPr lang="en-US" sz="3200" dirty="0" smtClean="0"/>
              <a:t>, </a:t>
            </a:r>
            <a:r>
              <a:rPr lang="th-TH" sz="3200" dirty="0" smtClean="0"/>
              <a:t>คาดหวังสูง</a:t>
            </a:r>
            <a:r>
              <a:rPr lang="en-US" sz="3200" dirty="0" smtClean="0"/>
              <a:t>, </a:t>
            </a:r>
            <a:r>
              <a:rPr lang="th-TH" sz="3200" dirty="0" smtClean="0"/>
              <a:t>ห้ามเด็กในทุกเรื่อง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34478" y="6215082"/>
            <a:ext cx="7350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สุธาทิพย์ เอมเปรมศิลป์</a:t>
            </a:r>
            <a:r>
              <a:rPr lang="en-US" sz="2000" dirty="0" smtClean="0"/>
              <a:t>. Family center care. Ambulatory pediatrics3 : 2553</a:t>
            </a:r>
            <a:endParaRPr lang="th-TH" sz="20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46E4-C63F-4DF8-8F10-F430E0CA105B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risk children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291272" y="1935163"/>
          <a:ext cx="9929882" cy="43891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73646"/>
                <a:gridCol w="74562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n-cs"/>
                        </a:rPr>
                        <a:t>ช่วงอายุ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n-cs"/>
                        </a:rPr>
                        <a:t>ลักษณะเด็กที่ตกอยู่ในความเสี่ยง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แรกเกิด</a:t>
                      </a:r>
                      <a:r>
                        <a:rPr lang="th-TH" sz="2800" baseline="0" dirty="0" smtClean="0">
                          <a:cs typeface="+mn-cs"/>
                        </a:rPr>
                        <a:t> </a:t>
                      </a:r>
                      <a:r>
                        <a:rPr lang="en-US" sz="2800" baseline="0" dirty="0" smtClean="0">
                          <a:cs typeface="+mn-cs"/>
                        </a:rPr>
                        <a:t>– 6 </a:t>
                      </a:r>
                      <a:r>
                        <a:rPr lang="th-TH" sz="2800" baseline="0" dirty="0" smtClean="0">
                          <a:cs typeface="+mn-cs"/>
                        </a:rPr>
                        <a:t>เดือน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ซึม</a:t>
                      </a:r>
                      <a:r>
                        <a:rPr lang="th-TH" sz="2800" baseline="0" dirty="0" smtClean="0">
                          <a:cs typeface="+mn-cs"/>
                        </a:rPr>
                        <a:t> เฉย</a:t>
                      </a:r>
                      <a:r>
                        <a:rPr lang="th-TH" sz="2800" baseline="0" dirty="0" err="1" smtClean="0">
                          <a:cs typeface="+mn-cs"/>
                        </a:rPr>
                        <a:t>เมย</a:t>
                      </a:r>
                      <a:r>
                        <a:rPr lang="th-TH" sz="2800" baseline="0" dirty="0" smtClean="0">
                          <a:cs typeface="+mn-cs"/>
                        </a:rPr>
                        <a:t>  ไม่มีปฏิสัมพันธ์กับพ่อแม่และแพทย์  เลี้ยงไม่โต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n-cs"/>
                        </a:rPr>
                        <a:t>6 -18 </a:t>
                      </a:r>
                      <a:r>
                        <a:rPr lang="th-TH" sz="2800" dirty="0" smtClean="0">
                          <a:cs typeface="+mn-cs"/>
                        </a:rPr>
                        <a:t>เดือน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มีปัญหาเรื่องการนอน</a:t>
                      </a:r>
                      <a:r>
                        <a:rPr lang="th-TH" sz="2800" baseline="0" dirty="0" smtClean="0">
                          <a:cs typeface="+mn-cs"/>
                        </a:rPr>
                        <a:t> </a:t>
                      </a:r>
                      <a:r>
                        <a:rPr lang="en-US" sz="2800" baseline="0" dirty="0" smtClean="0">
                          <a:cs typeface="+mn-cs"/>
                        </a:rPr>
                        <a:t>,Tantrum, </a:t>
                      </a:r>
                      <a:r>
                        <a:rPr lang="th-TH" sz="2800" baseline="0" dirty="0" smtClean="0">
                          <a:cs typeface="+mn-cs"/>
                        </a:rPr>
                        <a:t>พัฒนาการทางสังคมช้า </a:t>
                      </a:r>
                      <a:r>
                        <a:rPr lang="en-US" sz="2800" baseline="0" dirty="0" smtClean="0">
                          <a:cs typeface="+mn-cs"/>
                        </a:rPr>
                        <a:t>,</a:t>
                      </a:r>
                      <a:r>
                        <a:rPr lang="th-TH" sz="2800" baseline="0" dirty="0" smtClean="0">
                          <a:cs typeface="+mn-cs"/>
                        </a:rPr>
                        <a:t> เลี้ยงไม่โต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n-cs"/>
                        </a:rPr>
                        <a:t>18</a:t>
                      </a:r>
                      <a:r>
                        <a:rPr lang="en-US" sz="2800" baseline="0" dirty="0" smtClean="0">
                          <a:cs typeface="+mn-cs"/>
                        </a:rPr>
                        <a:t> </a:t>
                      </a:r>
                      <a:r>
                        <a:rPr lang="th-TH" sz="2800" baseline="0" dirty="0" smtClean="0">
                          <a:cs typeface="+mn-cs"/>
                        </a:rPr>
                        <a:t>เดือน </a:t>
                      </a:r>
                      <a:r>
                        <a:rPr lang="en-US" sz="2800" baseline="0" dirty="0" smtClean="0">
                          <a:cs typeface="+mn-cs"/>
                        </a:rPr>
                        <a:t>– 3 </a:t>
                      </a:r>
                      <a:r>
                        <a:rPr lang="th-TH" sz="2800" baseline="0" dirty="0" smtClean="0">
                          <a:cs typeface="+mn-cs"/>
                        </a:rPr>
                        <a:t>ปี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พัฒนาการช้าด้านภาษา สังคม</a:t>
                      </a:r>
                      <a:r>
                        <a:rPr lang="en-US" sz="2800" dirty="0" smtClean="0">
                          <a:cs typeface="+mn-cs"/>
                        </a:rPr>
                        <a:t>, </a:t>
                      </a:r>
                      <a:r>
                        <a:rPr lang="th-TH" sz="2800" dirty="0" smtClean="0">
                          <a:cs typeface="+mn-cs"/>
                        </a:rPr>
                        <a:t>ติดพ่อแม่มาก</a:t>
                      </a:r>
                      <a:r>
                        <a:rPr lang="en-US" sz="2800" dirty="0" smtClean="0">
                          <a:cs typeface="+mn-cs"/>
                        </a:rPr>
                        <a:t>,</a:t>
                      </a:r>
                      <a:r>
                        <a:rPr lang="en-US" sz="2800" baseline="0" dirty="0" smtClean="0">
                          <a:cs typeface="+mn-cs"/>
                        </a:rPr>
                        <a:t> </a:t>
                      </a:r>
                      <a:r>
                        <a:rPr lang="th-TH" sz="2800" baseline="0" dirty="0" smtClean="0">
                          <a:cs typeface="+mn-cs"/>
                        </a:rPr>
                        <a:t>ต่อต้านทุกเรื่อง ควบคุมพฤติกรรมไม่ได้</a:t>
                      </a:r>
                      <a:r>
                        <a:rPr lang="en-US" sz="2800" baseline="0" dirty="0" smtClean="0">
                          <a:cs typeface="+mn-cs"/>
                        </a:rPr>
                        <a:t>, </a:t>
                      </a:r>
                      <a:r>
                        <a:rPr lang="th-TH" sz="2800" baseline="0" dirty="0" smtClean="0">
                          <a:cs typeface="+mn-cs"/>
                        </a:rPr>
                        <a:t>ก้าวร้าว</a:t>
                      </a:r>
                      <a:r>
                        <a:rPr lang="en-US" sz="2800" baseline="0" dirty="0" smtClean="0">
                          <a:cs typeface="+mn-cs"/>
                        </a:rPr>
                        <a:t>, </a:t>
                      </a:r>
                      <a:r>
                        <a:rPr lang="th-TH" sz="2800" baseline="0" dirty="0" smtClean="0">
                          <a:cs typeface="+mn-cs"/>
                        </a:rPr>
                        <a:t>ประสบอุบัติเหตุ บาดเจ็บบ่อยๆ</a:t>
                      </a:r>
                      <a:r>
                        <a:rPr lang="en-US" sz="2800" baseline="0" dirty="0" smtClean="0">
                          <a:cs typeface="+mn-cs"/>
                        </a:rPr>
                        <a:t>, </a:t>
                      </a:r>
                      <a:r>
                        <a:rPr lang="th-TH" sz="2800" baseline="0" dirty="0" smtClean="0">
                          <a:cs typeface="+mn-cs"/>
                        </a:rPr>
                        <a:t>เลี้ยงไม่โต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n-cs"/>
                        </a:rPr>
                        <a:t>4-6 </a:t>
                      </a:r>
                      <a:r>
                        <a:rPr lang="th-TH" sz="2800" dirty="0" smtClean="0">
                          <a:cs typeface="+mn-cs"/>
                        </a:rPr>
                        <a:t>ปี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นอนยาก</a:t>
                      </a:r>
                      <a:r>
                        <a:rPr lang="th-TH" sz="2800" baseline="0" dirty="0" smtClean="0">
                          <a:cs typeface="+mn-cs"/>
                        </a:rPr>
                        <a:t> ปรับตัวยากเมื่อเข้าโรงเรียน</a:t>
                      </a:r>
                      <a:r>
                        <a:rPr lang="en-US" sz="2800" baseline="0" dirty="0" smtClean="0">
                          <a:cs typeface="+mn-cs"/>
                        </a:rPr>
                        <a:t>, </a:t>
                      </a:r>
                      <a:r>
                        <a:rPr lang="en-US" sz="2800" baseline="0" dirty="0" err="1" smtClean="0">
                          <a:cs typeface="+mn-cs"/>
                        </a:rPr>
                        <a:t>Encopresis</a:t>
                      </a:r>
                      <a:r>
                        <a:rPr lang="en-US" sz="2800" baseline="0" dirty="0" smtClean="0">
                          <a:cs typeface="+mn-cs"/>
                        </a:rPr>
                        <a:t> </a:t>
                      </a:r>
                      <a:r>
                        <a:rPr lang="th-TH" sz="2800" baseline="0" dirty="0" smtClean="0">
                          <a:cs typeface="+mn-cs"/>
                        </a:rPr>
                        <a:t>หรือ </a:t>
                      </a:r>
                      <a:r>
                        <a:rPr lang="en-US" sz="2800" baseline="0" dirty="0" smtClean="0">
                          <a:cs typeface="+mn-cs"/>
                        </a:rPr>
                        <a:t>Enuresis </a:t>
                      </a:r>
                      <a:r>
                        <a:rPr lang="th-TH" sz="2800" baseline="0" dirty="0" smtClean="0">
                          <a:cs typeface="+mn-cs"/>
                        </a:rPr>
                        <a:t>แม้เคยควบคุมได้</a:t>
                      </a:r>
                      <a:r>
                        <a:rPr lang="en-US" sz="2800" baseline="0" dirty="0" smtClean="0">
                          <a:cs typeface="+mn-cs"/>
                        </a:rPr>
                        <a:t>, </a:t>
                      </a:r>
                      <a:r>
                        <a:rPr lang="th-TH" sz="2800" baseline="0" dirty="0" smtClean="0">
                          <a:cs typeface="+mn-cs"/>
                        </a:rPr>
                        <a:t>ซนมาก ไม่นิ่ง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มากกว่า</a:t>
                      </a:r>
                      <a:r>
                        <a:rPr lang="th-TH" sz="2800" baseline="0" dirty="0" smtClean="0">
                          <a:cs typeface="+mn-cs"/>
                        </a:rPr>
                        <a:t> </a:t>
                      </a:r>
                      <a:r>
                        <a:rPr lang="en-US" sz="2800" baseline="0" dirty="0" smtClean="0">
                          <a:cs typeface="+mn-cs"/>
                        </a:rPr>
                        <a:t>6 </a:t>
                      </a:r>
                      <a:r>
                        <a:rPr lang="th-TH" sz="2800" baseline="0" dirty="0" smtClean="0">
                          <a:cs typeface="+mn-cs"/>
                        </a:rPr>
                        <a:t>ปี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cs typeface="+mn-cs"/>
                        </a:rPr>
                        <a:t>ก้าวร้าว ไม่มีระเบียบวินัย</a:t>
                      </a:r>
                      <a:r>
                        <a:rPr lang="th-TH" sz="2800" baseline="0" dirty="0" smtClean="0">
                          <a:cs typeface="+mn-cs"/>
                        </a:rPr>
                        <a:t> มีปัญหาด้านการเรียน</a:t>
                      </a:r>
                      <a:endParaRPr lang="th-TH" sz="2800" dirty="0"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34478" y="6429396"/>
            <a:ext cx="7350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สุธาทิพย์ เอมเปรมศิลป์</a:t>
            </a:r>
            <a:r>
              <a:rPr lang="en-US" sz="2000" dirty="0" smtClean="0"/>
              <a:t>. Family center care. Ambulatory pediatrics3 : 2553</a:t>
            </a:r>
            <a:endParaRPr lang="th-TH" sz="200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1EDB-B998-4511-BC67-AED897D05B22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Spoil Child syndrome</a:t>
            </a:r>
            <a:endParaRPr lang="th-TH" dirty="0"/>
          </a:p>
        </p:txBody>
      </p:sp>
      <p:pic>
        <p:nvPicPr>
          <p:cNvPr id="4" name="รูปภาพ 3" descr="untitled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02" y="3571876"/>
            <a:ext cx="4433875" cy="2671693"/>
          </a:xfrm>
          <a:prstGeom prst="rect">
            <a:avLst/>
          </a:prstGeom>
        </p:spPr>
      </p:pic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8551-62B6-4094-93DD-FBD462EBDE5D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 Child Syndrome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self-centered and immature resulting from the failure of parents to enforce consistent</a:t>
            </a:r>
          </a:p>
          <a:p>
            <a:r>
              <a:rPr lang="en-US" dirty="0" smtClean="0"/>
              <a:t>The common misconception : “given too much-too much time, too much attention, too many things”</a:t>
            </a:r>
            <a:endParaRPr lang="th-TH" dirty="0"/>
          </a:p>
        </p:txBody>
      </p:sp>
      <p:pic>
        <p:nvPicPr>
          <p:cNvPr id="4" name="รูปภาพ 3" descr="untitled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536" y="4286256"/>
            <a:ext cx="3878697" cy="2571744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5720560" y="4500570"/>
            <a:ext cx="4357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Bruce J. </a:t>
            </a:r>
            <a:r>
              <a:rPr lang="en-US" sz="2000" dirty="0" err="1" smtClean="0"/>
              <a:t>McIntosh.</a:t>
            </a:r>
            <a:r>
              <a:rPr lang="en-US" sz="2000" i="1" dirty="0" err="1" smtClean="0"/>
              <a:t>Pediatrics</a:t>
            </a:r>
            <a:r>
              <a:rPr lang="en-US" sz="2000" i="1" dirty="0" smtClean="0"/>
              <a:t> . 1989</a:t>
            </a:r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75E9-B7E3-489F-B90B-41EB17C3C0B6}" type="datetime1">
              <a:rPr lang="th-TH" smtClean="0"/>
              <a:t>01/02/59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 Child syndrome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Dysfunctional Parenting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Anxious:</a:t>
            </a:r>
            <a:r>
              <a:rPr lang="en-US" dirty="0" smtClean="0"/>
              <a:t> Over worry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Angry: </a:t>
            </a:r>
            <a:r>
              <a:rPr lang="en-US" dirty="0" smtClean="0"/>
              <a:t>Physical punishment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Emotional: </a:t>
            </a:r>
            <a:r>
              <a:rPr lang="en-US" dirty="0" smtClean="0"/>
              <a:t>Fear that their child upset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CEO: </a:t>
            </a:r>
            <a:r>
              <a:rPr lang="en-US" dirty="0" smtClean="0"/>
              <a:t>Run with their family like a business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Absent: </a:t>
            </a:r>
            <a:r>
              <a:rPr lang="en-US" dirty="0" smtClean="0"/>
              <a:t>physical or emotional </a:t>
            </a:r>
            <a:r>
              <a:rPr lang="en-US" dirty="0" err="1" smtClean="0"/>
              <a:t>neglet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Siamese Twin: </a:t>
            </a:r>
            <a:r>
              <a:rPr lang="en-US" dirty="0" err="1" smtClean="0"/>
              <a:t>Overconnect</a:t>
            </a:r>
            <a:r>
              <a:rPr lang="en-US" dirty="0" smtClean="0"/>
              <a:t> to their children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6006312" y="6072206"/>
            <a:ext cx="3792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www.parentcoachplan.com</a:t>
            </a:r>
            <a:endParaRPr lang="th-TH" sz="2400" dirty="0"/>
          </a:p>
        </p:txBody>
      </p:sp>
      <p:sp>
        <p:nvSpPr>
          <p:cNvPr id="6" name="ดาว 5 แฉก 5"/>
          <p:cNvSpPr/>
          <p:nvPr/>
        </p:nvSpPr>
        <p:spPr>
          <a:xfrm>
            <a:off x="577024" y="3286124"/>
            <a:ext cx="342896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ดาว 5 แฉก 6"/>
          <p:cNvSpPr/>
          <p:nvPr/>
        </p:nvSpPr>
        <p:spPr>
          <a:xfrm>
            <a:off x="577024" y="4214818"/>
            <a:ext cx="342896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521D-81FC-46D3-9A84-308DA2F37E8A}" type="datetime1">
              <a:rPr lang="th-TH" smtClean="0"/>
              <a:t>01/02/59</a:t>
            </a:fld>
            <a:endParaRPr lang="th-TH"/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 Child Syndrome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22050" y="1935480"/>
            <a:ext cx="9396889" cy="4636792"/>
          </a:xfrm>
        </p:spPr>
        <p:txBody>
          <a:bodyPr>
            <a:normAutofit/>
          </a:bodyPr>
          <a:lstStyle/>
          <a:p>
            <a:r>
              <a:rPr lang="en-US" b="1" dirty="0" smtClean="0"/>
              <a:t>Age-Related Normal Behavior Patterns</a:t>
            </a:r>
          </a:p>
          <a:p>
            <a:pPr lvl="1"/>
            <a:r>
              <a:rPr lang="en-US" i="1" dirty="0" smtClean="0"/>
              <a:t>The Young Infant Who Cries.</a:t>
            </a:r>
          </a:p>
          <a:p>
            <a:pPr lvl="2"/>
            <a:r>
              <a:rPr lang="en-US" dirty="0" smtClean="0"/>
              <a:t>Healthy infants spend 2 ½ hrs per </a:t>
            </a:r>
            <a:r>
              <a:rPr lang="en-US" sz="2000" dirty="0" smtClean="0"/>
              <a:t>day crying in the first 7 weeks</a:t>
            </a:r>
          </a:p>
          <a:p>
            <a:pPr lvl="2"/>
            <a:r>
              <a:rPr lang="en-US" dirty="0" smtClean="0"/>
              <a:t>Parents were specifically instructed to try never </a:t>
            </a:r>
            <a:r>
              <a:rPr lang="en-US" sz="2000" dirty="0" smtClean="0"/>
              <a:t>to let the baby cry.</a:t>
            </a:r>
          </a:p>
          <a:p>
            <a:pPr>
              <a:buNone/>
            </a:pPr>
            <a:endParaRPr lang="en-US" i="1" dirty="0" smtClean="0"/>
          </a:p>
          <a:p>
            <a:pPr lvl="1"/>
            <a:r>
              <a:rPr lang="en-US" i="1" dirty="0" smtClean="0"/>
              <a:t>The Toddler Who Gets Into Everything.</a:t>
            </a:r>
          </a:p>
          <a:p>
            <a:pPr lvl="2"/>
            <a:r>
              <a:rPr lang="en-US" dirty="0" smtClean="0"/>
              <a:t>Unprepared for the infant</a:t>
            </a:r>
            <a:r>
              <a:rPr lang="en-US" sz="2000" dirty="0" smtClean="0"/>
              <a:t> to investigate the environment.</a:t>
            </a:r>
          </a:p>
          <a:p>
            <a:pPr lvl="2"/>
            <a:endParaRPr lang="en-US" sz="2000" i="1" dirty="0" smtClean="0"/>
          </a:p>
          <a:p>
            <a:pPr lvl="1"/>
            <a:r>
              <a:rPr lang="en-US" i="1" dirty="0" smtClean="0"/>
              <a:t>The Negative 2- Year-Old Child.</a:t>
            </a:r>
          </a:p>
          <a:p>
            <a:pPr lvl="2"/>
            <a:r>
              <a:rPr lang="en-US" dirty="0" smtClean="0"/>
              <a:t>Autonomy comes an awareness </a:t>
            </a:r>
            <a:r>
              <a:rPr lang="en-US" sz="2000" dirty="0" smtClean="0"/>
              <a:t>of their ability to make decisions</a:t>
            </a:r>
          </a:p>
          <a:p>
            <a:pPr lvl="2"/>
            <a:r>
              <a:rPr lang="en-US" sz="2000" dirty="0" smtClean="0"/>
              <a:t>“Terrible twos”</a:t>
            </a:r>
            <a:endParaRPr lang="th-TH" sz="20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135F-75DC-4308-9012-0E401D941D33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 Child Syndrome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Patterns Related to Characteristics Inherent in the Child</a:t>
            </a:r>
          </a:p>
          <a:p>
            <a:pPr lvl="1"/>
            <a:r>
              <a:rPr lang="en-US" dirty="0" smtClean="0"/>
              <a:t>Speech and hearing handicaps</a:t>
            </a:r>
          </a:p>
          <a:p>
            <a:pPr lvl="1"/>
            <a:r>
              <a:rPr lang="en-US" dirty="0" smtClean="0"/>
              <a:t>Chronic medical illnesses</a:t>
            </a:r>
          </a:p>
          <a:p>
            <a:pPr lvl="1"/>
            <a:r>
              <a:rPr lang="en-US" dirty="0" smtClean="0"/>
              <a:t>Autism</a:t>
            </a:r>
          </a:p>
          <a:p>
            <a:pPr lvl="1"/>
            <a:r>
              <a:rPr lang="en-US" dirty="0" smtClean="0"/>
              <a:t>The Temperamentally Difficult Child.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1FE3-E9F4-4E21-9ACC-3A51BF05F191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 Child Syndrome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Behavior Patterns Related to Common Family Stresses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eparation and Divorce.</a:t>
            </a:r>
          </a:p>
          <a:p>
            <a:pPr lvl="2"/>
            <a:r>
              <a:rPr lang="en-US" dirty="0" smtClean="0"/>
              <a:t>Temper tantrums, act out aggressively, regress </a:t>
            </a:r>
            <a:r>
              <a:rPr lang="en-US" sz="2000" dirty="0" smtClean="0"/>
              <a:t>in toilet training, develop sleep disorders</a:t>
            </a:r>
          </a:p>
          <a:p>
            <a:pPr lvl="2"/>
            <a:r>
              <a:rPr lang="en-US" sz="2000" dirty="0" smtClean="0"/>
              <a:t>Because of feelings of guilt, lead to of spoiling the child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Parental Mental Illness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Inappropriate </a:t>
            </a:r>
            <a:r>
              <a:rPr lang="en-US" sz="2000" dirty="0" smtClean="0"/>
              <a:t>response of a dysfunctional parent  produce further reactive behavior problems in the child.</a:t>
            </a:r>
            <a:endParaRPr lang="th-TH" sz="20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FCC1-0A3F-4BF5-9193-547AC9A86951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 Child Syndrome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Avoidance and Treatment of Spoiling</a:t>
            </a:r>
          </a:p>
          <a:p>
            <a:pPr lvl="1"/>
            <a:r>
              <a:rPr lang="en-US" dirty="0" smtClean="0"/>
              <a:t>Behavior modification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Time in/Time-out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Concern about discipline</a:t>
            </a:r>
          </a:p>
          <a:p>
            <a:pPr lvl="2"/>
            <a:r>
              <a:rPr lang="en-US" dirty="0" smtClean="0"/>
              <a:t>Anticipatory guidance</a:t>
            </a:r>
          </a:p>
          <a:p>
            <a:pPr lvl="2"/>
            <a:r>
              <a:rPr lang="en-US" dirty="0" smtClean="0"/>
              <a:t>Counseling : </a:t>
            </a:r>
            <a:r>
              <a:rPr lang="en-US" dirty="0" smtClean="0">
                <a:solidFill>
                  <a:srgbClr val="FF0000"/>
                </a:solidFill>
              </a:rPr>
              <a:t>Positive reinforcement</a:t>
            </a:r>
          </a:p>
          <a:p>
            <a:pPr lvl="2"/>
            <a:endParaRPr lang="en-US" dirty="0" smtClean="0"/>
          </a:p>
          <a:p>
            <a:pPr lvl="2"/>
            <a:endParaRPr lang="th-TH" dirty="0"/>
          </a:p>
        </p:txBody>
      </p:sp>
      <p:pic>
        <p:nvPicPr>
          <p:cNvPr id="4" name="รูปภาพ 3" descr="AA626Z8CA0AH3ATCA4KKRE0CA046WHCCA5BKARQCAV65ZM9CA5GV8KUCAZF6CH9CA08YEMBCA8QM1CXCAEIQTZBCAD9WQ79CAUJL66QCANA2SBZCA8XKVNSCA3YDCPACASLYAJ3CA2RINSSCAW1BH1OCANEIYH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54708" y="4714884"/>
            <a:ext cx="4286280" cy="1870911"/>
          </a:xfrm>
          <a:prstGeom prst="rect">
            <a:avLst/>
          </a:prstGeom>
        </p:spPr>
      </p:pic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9330-72A9-427A-8D45-725541421B90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ผู้ป่วยเด็กชาย </a:t>
            </a:r>
            <a:r>
              <a:rPr lang="en-US" sz="2800" dirty="0" smtClean="0"/>
              <a:t>5 </a:t>
            </a:r>
            <a:r>
              <a:rPr lang="th-TH" sz="2800" dirty="0" smtClean="0"/>
              <a:t>ปี </a:t>
            </a:r>
            <a:r>
              <a:rPr lang="en-US" sz="2800" dirty="0" smtClean="0"/>
              <a:t>underlying diseases epilepsy</a:t>
            </a:r>
          </a:p>
          <a:p>
            <a:r>
              <a:rPr lang="th-TH" sz="2800" dirty="0" smtClean="0"/>
              <a:t>นัดมารับยากันชักและติดตามอาการที่ </a:t>
            </a:r>
            <a:r>
              <a:rPr lang="en-US" sz="2800" dirty="0" smtClean="0"/>
              <a:t>OPD </a:t>
            </a:r>
          </a:p>
          <a:p>
            <a:r>
              <a:rPr lang="th-TH" sz="2800" dirty="0" smtClean="0"/>
              <a:t>มากับมารดา </a:t>
            </a:r>
            <a:r>
              <a:rPr lang="th-TH" sz="2800" dirty="0"/>
              <a:t> </a:t>
            </a:r>
            <a:r>
              <a:rPr lang="th-TH" sz="2800" dirty="0" smtClean="0"/>
              <a:t>เดินทางมาโดยรถ </a:t>
            </a:r>
            <a:r>
              <a:rPr lang="en-US" sz="2800" dirty="0" smtClean="0"/>
              <a:t>Taxi </a:t>
            </a:r>
            <a:r>
              <a:rPr lang="th-TH" sz="2800" dirty="0" smtClean="0"/>
              <a:t>บ้านอยู่นนทบุรี</a:t>
            </a:r>
          </a:p>
          <a:p>
            <a:r>
              <a:rPr lang="th-TH" sz="2800" dirty="0" smtClean="0"/>
              <a:t>ปัจจุบันมีปัญหายังกินยาได้ไม่สม่ำเสมอ  มีอาการชักเดือนละ </a:t>
            </a:r>
            <a:r>
              <a:rPr lang="en-US" sz="2800" dirty="0" smtClean="0"/>
              <a:t>1-2 </a:t>
            </a:r>
            <a:r>
              <a:rPr lang="th-TH" sz="2800" dirty="0" smtClean="0"/>
              <a:t>ครั้ง ไม่ได้ไปรักษาที่โรงพยาบาลใกล้บ้าน  อาการหายเอง</a:t>
            </a:r>
          </a:p>
          <a:p>
            <a:r>
              <a:rPr lang="en-US" sz="2800" dirty="0" smtClean="0"/>
              <a:t>Compliance </a:t>
            </a:r>
            <a:r>
              <a:rPr lang="th-TH" sz="2800" dirty="0" smtClean="0"/>
              <a:t>เรื่องการกินยา </a:t>
            </a:r>
            <a:r>
              <a:rPr lang="en-US" sz="2800" dirty="0" smtClean="0"/>
              <a:t>– </a:t>
            </a:r>
            <a:r>
              <a:rPr lang="th-TH" sz="2800" dirty="0" smtClean="0"/>
              <a:t>มารดาไม่ทราบเนื่องจากไม่ใช่คนเลี้ยง ยายเป็นคนเลี้ยง  ยายไม่ได้มาด้วย </a:t>
            </a:r>
          </a:p>
          <a:p>
            <a:r>
              <a:rPr lang="th-TH" sz="2800" dirty="0" smtClean="0"/>
              <a:t>ขณะนั่งตรวจ  เด็กซนมาก  เดินเล่นไปมารอบห้อง  หยิบ </a:t>
            </a:r>
            <a:r>
              <a:rPr lang="en-US" sz="2800" dirty="0" smtClean="0"/>
              <a:t>stethoscope </a:t>
            </a:r>
            <a:r>
              <a:rPr lang="th-TH" sz="2800" dirty="0" smtClean="0"/>
              <a:t>จากคอหมอมาเล่น  หยิบไม่กดลิ้นที่ยังไม่ได้ใช้มาเล่น  เล่นแรงๆ กับหมอ  ทำท่าเหมือนจะต่อยหมอ  เวลาหมอเตือนให้นั่งนิ่งๆ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2270-936E-4245-A072-8F4E07CC6F5C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19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4"/>
          <p:cNvGrpSpPr>
            <a:grpSpLocks/>
          </p:cNvGrpSpPr>
          <p:nvPr/>
        </p:nvGrpSpPr>
        <p:grpSpPr bwMode="auto">
          <a:xfrm>
            <a:off x="652562" y="2071678"/>
            <a:ext cx="9462145" cy="3929070"/>
            <a:chOff x="571472" y="1500174"/>
            <a:chExt cx="8286808" cy="4929222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571472" y="1500174"/>
              <a:ext cx="8286808" cy="4929222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3326" name="TextBox 8"/>
            <p:cNvSpPr txBox="1">
              <a:spLocks noChangeArrowheads="1"/>
            </p:cNvSpPr>
            <p:nvPr/>
          </p:nvSpPr>
          <p:spPr bwMode="auto">
            <a:xfrm>
              <a:off x="5572132" y="1714488"/>
              <a:ext cx="2836974" cy="52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Community, School</a:t>
              </a:r>
              <a:endParaRPr lang="th-TH"/>
            </a:p>
          </p:txBody>
        </p:sp>
      </p:grpSp>
      <p:grpSp>
        <p:nvGrpSpPr>
          <p:cNvPr id="3" name="กลุ่ม 13"/>
          <p:cNvGrpSpPr>
            <a:grpSpLocks/>
          </p:cNvGrpSpPr>
          <p:nvPr/>
        </p:nvGrpSpPr>
        <p:grpSpPr bwMode="auto">
          <a:xfrm>
            <a:off x="652562" y="2857495"/>
            <a:ext cx="5067998" cy="3143251"/>
            <a:chOff x="571472" y="2428868"/>
            <a:chExt cx="5072098" cy="4000528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71472" y="2428868"/>
              <a:ext cx="5072098" cy="4000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3324" name="TextBox 7"/>
            <p:cNvSpPr txBox="1">
              <a:spLocks noChangeArrowheads="1"/>
            </p:cNvSpPr>
            <p:nvPr/>
          </p:nvSpPr>
          <p:spPr bwMode="auto">
            <a:xfrm>
              <a:off x="3786182" y="2571744"/>
              <a:ext cx="1067964" cy="523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Family</a:t>
              </a:r>
            </a:p>
          </p:txBody>
        </p:sp>
      </p:grpSp>
      <p:sp>
        <p:nvSpPr>
          <p:cNvPr id="1331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Holistic framework</a:t>
            </a:r>
            <a:endParaRPr lang="th-TH" dirty="0" smtClean="0"/>
          </a:p>
        </p:txBody>
      </p:sp>
      <p:grpSp>
        <p:nvGrpSpPr>
          <p:cNvPr id="7" name="กลุ่ม 12"/>
          <p:cNvGrpSpPr>
            <a:grpSpLocks/>
          </p:cNvGrpSpPr>
          <p:nvPr/>
        </p:nvGrpSpPr>
        <p:grpSpPr bwMode="auto">
          <a:xfrm>
            <a:off x="648462" y="3571876"/>
            <a:ext cx="2071702" cy="2428871"/>
            <a:chOff x="571472" y="3357562"/>
            <a:chExt cx="2643206" cy="3071858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571472" y="3357562"/>
              <a:ext cx="2643206" cy="3071858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/>
            </a:p>
          </p:txBody>
        </p:sp>
        <p:sp>
          <p:nvSpPr>
            <p:cNvPr id="13322" name="TextBox 6"/>
            <p:cNvSpPr txBox="1">
              <a:spLocks noChangeArrowheads="1"/>
            </p:cNvSpPr>
            <p:nvPr/>
          </p:nvSpPr>
          <p:spPr bwMode="auto">
            <a:xfrm>
              <a:off x="1142976" y="3429000"/>
              <a:ext cx="1086103" cy="138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Person</a:t>
              </a:r>
            </a:p>
            <a:p>
              <a:endParaRPr lang="en-US" dirty="0"/>
            </a:p>
            <a:p>
              <a:endParaRPr lang="th-TH" dirty="0"/>
            </a:p>
          </p:txBody>
        </p:sp>
      </p:grpSp>
      <p:pic>
        <p:nvPicPr>
          <p:cNvPr id="13318" name="ตัวยึดเนื้อหา 9" descr="chil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97273" y="4786310"/>
            <a:ext cx="661625" cy="1136650"/>
          </a:xfrm>
        </p:spPr>
      </p:pic>
      <p:pic>
        <p:nvPicPr>
          <p:cNvPr id="13319" name="รูปภาพ 10" descr="schoo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1320" y="4143372"/>
            <a:ext cx="2399977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รูปภาพ 11" descr="Cartoon-family-holding-hand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8792" y="4500570"/>
            <a:ext cx="23401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คำบรรยายภาพแบบสี่เหลี่ยม 14"/>
          <p:cNvSpPr/>
          <p:nvPr/>
        </p:nvSpPr>
        <p:spPr>
          <a:xfrm>
            <a:off x="5649122" y="1857364"/>
            <a:ext cx="4071966" cy="1898532"/>
          </a:xfrm>
          <a:prstGeom prst="wedgeRectCallout">
            <a:avLst>
              <a:gd name="adj1" fmla="val -56417"/>
              <a:gd name="adj2" fmla="val 91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system, Life cycle, Family time flow, Family stress, Coping, Expectation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5649122" y="6143644"/>
            <a:ext cx="4472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สายพิณ หัตถีรัตน์</a:t>
            </a:r>
            <a:r>
              <a:rPr lang="en-US" sz="2000" dirty="0" smtClean="0"/>
              <a:t>. </a:t>
            </a:r>
            <a:r>
              <a:rPr lang="th-TH" sz="2000" dirty="0" smtClean="0"/>
              <a:t>คู่มือหมอครอบครัวฉบับสมบูรณ์</a:t>
            </a:r>
            <a:r>
              <a:rPr lang="en-US" sz="2000" dirty="0" smtClean="0"/>
              <a:t>: 2549</a:t>
            </a:r>
            <a:endParaRPr lang="th-TH" sz="2000" dirty="0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E7F5-3250-4B2C-BC29-261446E942E1}" type="datetime1">
              <a:rPr lang="th-TH" smtClean="0"/>
              <a:t>01/02/59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มารดาไม่พอใจ  พยายามจับคนไข้ให้นิ่ง  คนไข้จึงด่ามารดาด้วยคำหยาบ  มารดาจึงตีและดุ  ขู่บอกว่าพูดแบบนี้ไม่ดี  เดี๋ยวจะโดนตบปาก</a:t>
            </a:r>
          </a:p>
          <a:p>
            <a:r>
              <a:rPr lang="th-TH" sz="2800" dirty="0" smtClean="0"/>
              <a:t>ผู้ป่วยยังด่ามารดาด้วยคำหยาบต่อ  มารดาหยุดพูดกับผู้ป่วย  แล้วมาฟังหมออธิบายเกี่ยวกับตัวโรคต่อ</a:t>
            </a:r>
          </a:p>
          <a:p>
            <a:r>
              <a:rPr lang="th-TH" sz="2800" dirty="0" smtClean="0"/>
              <a:t>ซักประวัติเพิ่มเติม  มารดาบอกว่าไม่ได้ตามใจ  แต่คนที่บ้าน เช่นยาย ตามใจ อยากได้อะไรก็ได้  อยากกินอะไรก็กิน  เวลาไม่พอใจจะด่าคนอื่น  ไม่แน่ใจว่าได้ไปเอาคำเหล่านี้มาจากไหน</a:t>
            </a:r>
          </a:p>
          <a:p>
            <a:r>
              <a:rPr lang="th-TH" sz="2800" dirty="0" smtClean="0"/>
              <a:t>หลังจากพูดจบ  ผู้ป่วยบอกว่า  คำด่าเหล่านั้น  ก็เอามาจากแม่เองนี้แหละ 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C8E1-E3BC-49CD-8F9D-EE632D79A89E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Case </a:t>
            </a:r>
            <a:r>
              <a:rPr lang="th-TH" sz="2800" dirty="0" smtClean="0"/>
              <a:t>ผู้ป่วยเด็กชายไทย อายุ </a:t>
            </a:r>
            <a:r>
              <a:rPr lang="en-US" sz="2800" dirty="0" smtClean="0"/>
              <a:t>2 </a:t>
            </a:r>
            <a:r>
              <a:rPr lang="th-TH" sz="2800" dirty="0" smtClean="0"/>
              <a:t>ปี</a:t>
            </a:r>
          </a:p>
          <a:p>
            <a:r>
              <a:rPr lang="en-US" sz="2800" dirty="0" smtClean="0"/>
              <a:t>Cc : </a:t>
            </a:r>
            <a:r>
              <a:rPr lang="th-TH" sz="2800" dirty="0" smtClean="0"/>
              <a:t>นัดมาฉีดวัคซีนที่ </a:t>
            </a:r>
            <a:r>
              <a:rPr lang="en-US" sz="2800" dirty="0" smtClean="0"/>
              <a:t>well baby clinic</a:t>
            </a:r>
          </a:p>
          <a:p>
            <a:r>
              <a:rPr lang="en-US" sz="2800" dirty="0" smtClean="0"/>
              <a:t>PI : </a:t>
            </a:r>
            <a:r>
              <a:rPr lang="th-TH" sz="2800" dirty="0" smtClean="0"/>
              <a:t>วันนี้สบายดี  นัดมาฉีดวัคซีนตามนัด</a:t>
            </a:r>
          </a:p>
          <a:p>
            <a:r>
              <a:rPr lang="en-US" sz="2800" dirty="0" smtClean="0"/>
              <a:t>Development : </a:t>
            </a:r>
            <a:r>
              <a:rPr lang="th-TH" sz="2800" dirty="0" smtClean="0"/>
              <a:t>แพทย์ซักประวัติพบว่า  ผู้ป่วยพูดช้า  ปัจจุบันอายุ </a:t>
            </a:r>
            <a:r>
              <a:rPr lang="en-US" sz="2800" dirty="0" smtClean="0"/>
              <a:t>2 </a:t>
            </a:r>
            <a:r>
              <a:rPr lang="th-TH" sz="2800" dirty="0" smtClean="0"/>
              <a:t>ปี  พูดเป็นคำที่มีความหมายได้ </a:t>
            </a:r>
            <a:r>
              <a:rPr lang="en-US" sz="2800" dirty="0" smtClean="0"/>
              <a:t>2 </a:t>
            </a:r>
            <a:r>
              <a:rPr lang="th-TH" sz="2800" dirty="0" smtClean="0"/>
              <a:t>คำได้แก่ “หม่ำ” กับ “ไป”  พัฒนาการด้านอื่นปกติดีตามวัย</a:t>
            </a:r>
          </a:p>
          <a:p>
            <a:r>
              <a:rPr lang="en-US" sz="2800" dirty="0" smtClean="0"/>
              <a:t>Nutrition : </a:t>
            </a:r>
            <a:r>
              <a:rPr lang="th-TH" sz="2800" dirty="0" smtClean="0"/>
              <a:t>ปัจจุบันกินอาหาร </a:t>
            </a:r>
            <a:r>
              <a:rPr lang="en-US" sz="2800" dirty="0" smtClean="0"/>
              <a:t>3 </a:t>
            </a:r>
            <a:r>
              <a:rPr lang="th-TH" sz="2800" dirty="0" smtClean="0"/>
              <a:t>มื้อ  เป็นโจ๊กกับหมูสับเช้ากับเย็น  ตอนกลางวันกินก๋วยเตี๋ยวบ้าง  กินข้าวเหมือนผู้ใหญ่บ้าง  แต่กินได้น้อย  ไม่กินผัก  กินนม </a:t>
            </a:r>
            <a:r>
              <a:rPr lang="en-US" sz="2800" dirty="0" smtClean="0"/>
              <a:t>8 </a:t>
            </a:r>
            <a:r>
              <a:rPr lang="th-TH" sz="2800" dirty="0" smtClean="0"/>
              <a:t>ออนซ์ </a:t>
            </a:r>
            <a:r>
              <a:rPr lang="en-US" sz="2800" dirty="0" smtClean="0"/>
              <a:t>x 6 </a:t>
            </a:r>
            <a:r>
              <a:rPr lang="th-TH" sz="2800" dirty="0" smtClean="0"/>
              <a:t>ขวด</a:t>
            </a:r>
            <a:endParaRPr lang="th-TH" sz="28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5800-C5E6-47EB-A72A-CC942495D3F1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Hx</a:t>
            </a:r>
            <a:r>
              <a:rPr lang="en-US" sz="3200" dirty="0" smtClean="0"/>
              <a:t> </a:t>
            </a:r>
            <a:r>
              <a:rPr lang="th-TH" sz="3200" dirty="0" smtClean="0"/>
              <a:t>เพิ่มเติม</a:t>
            </a:r>
          </a:p>
          <a:p>
            <a:r>
              <a:rPr lang="th-TH" sz="3200" dirty="0" smtClean="0"/>
              <a:t>บิดากับมารดาแยกทางกันตั้งแต่มารดาตั้งครรภ์  ปัจจุบันมารดาอายุ </a:t>
            </a:r>
            <a:r>
              <a:rPr lang="en-US" sz="3200" dirty="0" smtClean="0"/>
              <a:t>15 </a:t>
            </a:r>
            <a:r>
              <a:rPr lang="th-TH" sz="3200" dirty="0" smtClean="0"/>
              <a:t>ปี  บิดาอายุ </a:t>
            </a:r>
            <a:r>
              <a:rPr lang="en-US" sz="3200" dirty="0" smtClean="0"/>
              <a:t>17 </a:t>
            </a:r>
            <a:r>
              <a:rPr lang="th-TH" sz="3200" dirty="0" smtClean="0"/>
              <a:t>ปี  ไม่ได้ติดต่อกันนานแล้ว  มารดาเรียนจบชั้น ม.</a:t>
            </a:r>
            <a:r>
              <a:rPr lang="en-US" sz="3200" dirty="0" smtClean="0"/>
              <a:t>1 </a:t>
            </a:r>
            <a:r>
              <a:rPr lang="th-TH" sz="3200" dirty="0" smtClean="0"/>
              <a:t>ปัจจุบันเรียน </a:t>
            </a:r>
            <a:r>
              <a:rPr lang="th-TH" sz="3200" dirty="0" err="1" smtClean="0"/>
              <a:t>กศน.</a:t>
            </a:r>
            <a:r>
              <a:rPr lang="th-TH" sz="3200" dirty="0" smtClean="0"/>
              <a:t>  ทำงานรับจ้างในเวลากลางวัน  สลับกับยายเป็นคนเลี้ยง</a:t>
            </a:r>
          </a:p>
          <a:p>
            <a:r>
              <a:rPr lang="th-TH" sz="3200" dirty="0" smtClean="0"/>
              <a:t>ผู้ป่วยดูทีวีตั้งแต่ตอนตื่น  ที่บ้านเปิดทีวีไว้ตลอดเพราะยายไม่สามารถดูแลตลอดเวลาได้  ต้องมีงานอย่างอื่นทำ  </a:t>
            </a:r>
          </a:p>
          <a:p>
            <a:r>
              <a:rPr lang="th-TH" sz="3200" dirty="0" smtClean="0"/>
              <a:t>เรื่องโภชนาการยังขาดความรู้และการเอาใจใส่เกี่ยวกับอาหารตามวัย</a:t>
            </a:r>
            <a:endParaRPr lang="th-TH" sz="32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8B40-5F09-4EF2-8579-A5A3F2271BF9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Problem list</a:t>
            </a:r>
          </a:p>
          <a:p>
            <a:pPr lvl="1"/>
            <a:r>
              <a:rPr lang="en-US" sz="2800" dirty="0" smtClean="0"/>
              <a:t>Delayed speech</a:t>
            </a:r>
          </a:p>
          <a:p>
            <a:pPr lvl="1"/>
            <a:r>
              <a:rPr lang="en-US" sz="2800" dirty="0" smtClean="0"/>
              <a:t>Improper feeding</a:t>
            </a:r>
          </a:p>
          <a:p>
            <a:pPr lvl="1"/>
            <a:r>
              <a:rPr lang="en-US" sz="2800" dirty="0" smtClean="0"/>
              <a:t>Single parent and teenage mother</a:t>
            </a:r>
          </a:p>
          <a:p>
            <a:pPr lvl="1"/>
            <a:endParaRPr lang="en-US" dirty="0" smtClean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3A2-476B-4B45-B6B8-F7A17316FD93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982" y="928670"/>
            <a:ext cx="8965328" cy="1211560"/>
          </a:xfrm>
        </p:spPr>
        <p:txBody>
          <a:bodyPr/>
          <a:lstStyle/>
          <a:p>
            <a:pPr algn="ctr"/>
            <a:r>
              <a:rPr lang="en-US" dirty="0" smtClean="0"/>
              <a:t>Family of Single Parents</a:t>
            </a:r>
            <a:endParaRPr lang="th-TH" dirty="0"/>
          </a:p>
        </p:txBody>
      </p:sp>
      <p:pic>
        <p:nvPicPr>
          <p:cNvPr id="4" name="รูปภาพ 11" descr="Cartoon-family-holding-hands.jpg"/>
          <p:cNvPicPr>
            <a:picLocks noChangeAspect="1"/>
          </p:cNvPicPr>
          <p:nvPr/>
        </p:nvPicPr>
        <p:blipFill>
          <a:blip r:embed="rId2"/>
          <a:srcRect l="49053"/>
          <a:stretch>
            <a:fillRect/>
          </a:stretch>
        </p:blipFill>
        <p:spPr bwMode="auto">
          <a:xfrm>
            <a:off x="648462" y="3929066"/>
            <a:ext cx="2125844" cy="243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07F0-1D20-4562-9FE4-BA613D80E735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 Single Parents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/>
              <a:t>สิ่งที่ควรพิจารณาสำหรับครอบครัวที่มีบิดาหรือมารดาคนเดียว</a:t>
            </a:r>
          </a:p>
          <a:p>
            <a:pPr lvl="1"/>
            <a:r>
              <a:rPr lang="th-TH" sz="2800" dirty="0" smtClean="0"/>
              <a:t>ความจำกัดทางการเงิน</a:t>
            </a:r>
          </a:p>
          <a:p>
            <a:pPr lvl="1"/>
            <a:r>
              <a:rPr lang="th-TH" sz="2800" dirty="0" smtClean="0"/>
              <a:t>ความช่วยเหลือทางสังคมและญาติพี่น้อง</a:t>
            </a:r>
          </a:p>
          <a:p>
            <a:pPr lvl="1"/>
            <a:r>
              <a:rPr lang="th-TH" sz="2800" dirty="0" smtClean="0"/>
              <a:t>การเผชิญกับความสูญเสียหรือเปลี่ยนแปลง</a:t>
            </a:r>
          </a:p>
          <a:p>
            <a:pPr lvl="1"/>
            <a:r>
              <a:rPr lang="th-TH" sz="2800" dirty="0" smtClean="0"/>
              <a:t>การเปลี่ยนแปลงระบบครอบครัวเป็นผู้ใหญ่เพียงคนเดียวเป็นคนดูแล</a:t>
            </a:r>
            <a:endParaRPr lang="th-TH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48792" y="6215082"/>
            <a:ext cx="7130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err="1" smtClean="0"/>
              <a:t>อรวรรณ</a:t>
            </a:r>
            <a:r>
              <a:rPr lang="th-TH" sz="2000" dirty="0" smtClean="0"/>
              <a:t> </a:t>
            </a:r>
            <a:r>
              <a:rPr lang="th-TH" sz="2000" dirty="0" err="1" smtClean="0"/>
              <a:t>เลาห์</a:t>
            </a:r>
            <a:r>
              <a:rPr lang="th-TH" sz="2000" dirty="0" smtClean="0"/>
              <a:t>เรณู. ครอบครัวที่ทำหน้าที่ไม่เหมาะสม</a:t>
            </a:r>
            <a:r>
              <a:rPr lang="en-US" sz="2000" dirty="0" smtClean="0"/>
              <a:t>, </a:t>
            </a:r>
            <a:r>
              <a:rPr lang="th-TH" sz="2000" dirty="0" smtClean="0"/>
              <a:t>ตำราพัฒนาการและพฤติกรรมเด็ก</a:t>
            </a:r>
            <a:r>
              <a:rPr lang="en-US" sz="2000" dirty="0" smtClean="0"/>
              <a:t>: 2554</a:t>
            </a:r>
            <a:endParaRPr lang="th-TH" sz="20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2F0B-2AC0-474E-99C2-24640FCB46D5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 Single Parents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/>
              <a:t>อาการทางคลินิก</a:t>
            </a:r>
          </a:p>
          <a:p>
            <a:pPr lvl="1"/>
            <a:r>
              <a:rPr lang="th-TH" sz="2800" dirty="0" smtClean="0"/>
              <a:t>บิดาหรือมารดา </a:t>
            </a:r>
            <a:r>
              <a:rPr lang="en-US" sz="2800" dirty="0" smtClean="0"/>
              <a:t>: </a:t>
            </a:r>
            <a:r>
              <a:rPr lang="th-TH" sz="2800" dirty="0" smtClean="0"/>
              <a:t>ซึมเศร้า เหนื่อยล้า แยกตัวจากสังคม</a:t>
            </a:r>
          </a:p>
          <a:p>
            <a:pPr lvl="1"/>
            <a:r>
              <a:rPr lang="th-TH" sz="2800" dirty="0" smtClean="0"/>
              <a:t>เด็ก </a:t>
            </a:r>
            <a:r>
              <a:rPr lang="en-US" sz="2800" dirty="0" smtClean="0"/>
              <a:t>: </a:t>
            </a:r>
            <a:r>
              <a:rPr lang="th-TH" sz="2800" dirty="0" smtClean="0"/>
              <a:t>ซึมเศร้า  ฝึกระเบียบวินัยได้ไม่ดี</a:t>
            </a:r>
          </a:p>
        </p:txBody>
      </p:sp>
      <p:pic>
        <p:nvPicPr>
          <p:cNvPr id="4" name="รูปภาพ 3" descr="singlem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164" y="2786058"/>
            <a:ext cx="2471098" cy="3709995"/>
          </a:xfrm>
          <a:prstGeom prst="rect">
            <a:avLst/>
          </a:prstGeom>
        </p:spPr>
      </p:pic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9D2C-61E8-4121-B90E-E7A12B5B0797}" type="datetime1">
              <a:rPr lang="th-TH" smtClean="0"/>
              <a:t>01/02/59</a:t>
            </a:fld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 Single Parents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/>
              <a:t>ปัญหาที่พบ</a:t>
            </a:r>
          </a:p>
          <a:p>
            <a:pPr lvl="1"/>
            <a:r>
              <a:rPr lang="th-TH" sz="2800" dirty="0" smtClean="0"/>
              <a:t>บิดาหรือมารดารู้สึก</a:t>
            </a:r>
            <a:r>
              <a:rPr lang="th-TH" sz="2800" b="1" dirty="0" smtClean="0">
                <a:solidFill>
                  <a:srgbClr val="FF0000"/>
                </a:solidFill>
              </a:rPr>
              <a:t>ไม่มั่นใจในตัวเอง</a:t>
            </a:r>
            <a:r>
              <a:rPr lang="th-TH" sz="2800" dirty="0" smtClean="0"/>
              <a:t>ในการเลี้ยงดูหรือจัดการปัญหาของเด็ก</a:t>
            </a:r>
          </a:p>
          <a:p>
            <a:pPr lvl="1"/>
            <a:r>
              <a:rPr lang="th-TH" sz="2800" dirty="0" smtClean="0"/>
              <a:t>เด็กมี</a:t>
            </a:r>
            <a:r>
              <a:rPr lang="th-TH" sz="2800" b="1" dirty="0" smtClean="0">
                <a:solidFill>
                  <a:srgbClr val="FF0000"/>
                </a:solidFill>
              </a:rPr>
              <a:t>ปัญหาพฤติกรรม  </a:t>
            </a:r>
            <a:r>
              <a:rPr lang="th-TH" sz="2800" dirty="0" smtClean="0"/>
              <a:t>พยายามผลักดันให้ผู้ใหญ่ทำตามสิ่งที่ต้องการ</a:t>
            </a:r>
          </a:p>
          <a:p>
            <a:pPr lvl="1"/>
            <a:r>
              <a:rPr lang="th-TH" sz="2800" dirty="0" smtClean="0"/>
              <a:t>เด็กเปลี่ยนบทบาทเป็นผู้ช่วยบิดามารดา  ต้องรับผิดชอบมากขึ้น  กระทบต่อความเป็นส่วนตัวและการทำกิจกรรมกับเพื่อนวัยเดียวกัน</a:t>
            </a:r>
          </a:p>
          <a:p>
            <a:pPr lvl="1"/>
            <a:r>
              <a:rPr lang="th-TH" sz="2800" dirty="0" smtClean="0"/>
              <a:t>เด็กขาดการติดต่อกับบิดาหรือมารดา</a:t>
            </a:r>
          </a:p>
          <a:p>
            <a:pPr lvl="1"/>
            <a:r>
              <a:rPr lang="th-TH" sz="2800" dirty="0" smtClean="0"/>
              <a:t>เด็กรู้สึกแทรกแซงเมื่อมีผู้อื่นคนใหม่เข้ามาในชีวิตบิดาหรือมารดา</a:t>
            </a:r>
            <a:endParaRPr lang="th-TH" sz="28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3F12-1C29-4084-9AC9-5F07C98DDFB9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 Single Parents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/>
              <a:t>การรักษา</a:t>
            </a:r>
          </a:p>
          <a:p>
            <a:pPr lvl="1"/>
            <a:r>
              <a:rPr lang="th-TH" sz="2800" dirty="0" smtClean="0"/>
              <a:t>ปัญหาของบิดามารดา </a:t>
            </a:r>
            <a:r>
              <a:rPr lang="en-US" sz="2800" dirty="0" smtClean="0"/>
              <a:t>: </a:t>
            </a:r>
            <a:endParaRPr lang="th-TH" sz="2800" dirty="0" smtClean="0"/>
          </a:p>
          <a:p>
            <a:pPr lvl="2"/>
            <a:r>
              <a:rPr lang="th-TH" sz="2400" dirty="0" smtClean="0"/>
              <a:t>แสดงความเข้าใจ  รับรู้ถึงสิ่งที่เป็นห่วง  สร้างความมั่นใจ  </a:t>
            </a:r>
          </a:p>
          <a:p>
            <a:pPr lvl="2"/>
            <a:r>
              <a:rPr lang="th-TH" sz="2400" dirty="0" smtClean="0"/>
              <a:t>แนะนำให้เห็นคุณค่าของตนเอง  แนะนำขอบเขตการดูแลเด็ก  </a:t>
            </a:r>
          </a:p>
          <a:p>
            <a:pPr lvl="2"/>
            <a:r>
              <a:rPr lang="th-TH" sz="2400" dirty="0" smtClean="0"/>
              <a:t>สนับสนุนให้มีกิจกรรมกับกลุ่มเพื่อน  </a:t>
            </a:r>
          </a:p>
          <a:p>
            <a:pPr lvl="2"/>
            <a:r>
              <a:rPr lang="th-TH" sz="2400" dirty="0" smtClean="0"/>
              <a:t>แนะนำเครือข่ายความช่วยเหลือทางสังคม</a:t>
            </a:r>
          </a:p>
          <a:p>
            <a:pPr lvl="1"/>
            <a:endParaRPr lang="th-TH" dirty="0" smtClean="0"/>
          </a:p>
          <a:p>
            <a:pPr lvl="1"/>
            <a:r>
              <a:rPr lang="th-TH" sz="2800" dirty="0" smtClean="0"/>
              <a:t>ปัญหาการเลี้ยงดู </a:t>
            </a:r>
            <a:r>
              <a:rPr lang="en-US" sz="2800" dirty="0" smtClean="0"/>
              <a:t>: </a:t>
            </a:r>
            <a:endParaRPr lang="th-TH" sz="2800" dirty="0" smtClean="0"/>
          </a:p>
          <a:p>
            <a:pPr lvl="2"/>
            <a:r>
              <a:rPr lang="th-TH" sz="2400" dirty="0" smtClean="0"/>
              <a:t>ติดตามพัฒนาการทางอารมณ์ของเด็ก  ปัญหาด้านการเรียน  ด้านสังคม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43BB-B7FE-4BFC-B060-65B860D3BE61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Case </a:t>
            </a:r>
            <a:r>
              <a:rPr lang="th-TH" sz="3200" dirty="0" smtClean="0"/>
              <a:t>ผู้ป่วยเด็กชาย อายุ </a:t>
            </a:r>
            <a:r>
              <a:rPr lang="en-US" sz="3200" dirty="0" smtClean="0"/>
              <a:t>5 </a:t>
            </a:r>
            <a:r>
              <a:rPr lang="th-TH" sz="3200" dirty="0" smtClean="0"/>
              <a:t>ปี  เดินทางมาพร้อมกับมารดา</a:t>
            </a:r>
          </a:p>
          <a:p>
            <a:r>
              <a:rPr lang="en-US" sz="3200" dirty="0" smtClean="0"/>
              <a:t>CC : </a:t>
            </a:r>
            <a:r>
              <a:rPr lang="th-TH" sz="3200" dirty="0" smtClean="0"/>
              <a:t>ชอบเล่นคนเดียว </a:t>
            </a:r>
            <a:r>
              <a:rPr lang="en-US" sz="3200" dirty="0" smtClean="0"/>
              <a:t>3 </a:t>
            </a:r>
            <a:r>
              <a:rPr lang="th-TH" sz="3200" dirty="0" smtClean="0"/>
              <a:t>เดือนก่อนมาโรงพยาบาล</a:t>
            </a:r>
          </a:p>
          <a:p>
            <a:r>
              <a:rPr lang="en-US" sz="3200" dirty="0" smtClean="0"/>
              <a:t>PI : </a:t>
            </a:r>
            <a:r>
              <a:rPr lang="th-TH" sz="3200" dirty="0" smtClean="0"/>
              <a:t>มารดาสังเกตว่าชอบเล่นคนเดียว  พูดคนเดียว  เป็นมากขึ้นมา </a:t>
            </a:r>
            <a:r>
              <a:rPr lang="en-US" sz="3200" dirty="0" smtClean="0"/>
              <a:t>3 </a:t>
            </a:r>
            <a:r>
              <a:rPr lang="th-TH" sz="3200" dirty="0" smtClean="0"/>
              <a:t>เดือน ครูที่โรงเรียนบอกว่าบางครั้งมีพฤติกรรมแปลกๆ ชอบแยกตัว  เล่นคนเดียวไม่เข้ากลุ่ม  ไม่สนใจทำงานที่โรงเรียน  เคยมีพฤติกรรมถ่ายอุจจาระหน้าห้องเรียน  ครูจึงแจ้งผู้ปกครอง</a:t>
            </a:r>
          </a:p>
          <a:p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C3D7-9915-4F54-AB61-E2C348F09F00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29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Case </a:t>
            </a:r>
            <a:r>
              <a:rPr lang="th-TH" sz="2800" dirty="0" smtClean="0"/>
              <a:t>ผู้ป่วยเด็กชายอายุ </a:t>
            </a:r>
            <a:r>
              <a:rPr lang="en-US" sz="2800" dirty="0" smtClean="0"/>
              <a:t>5 </a:t>
            </a:r>
            <a:r>
              <a:rPr lang="th-TH" sz="2800" dirty="0" smtClean="0"/>
              <a:t>ปี</a:t>
            </a:r>
          </a:p>
          <a:p>
            <a:r>
              <a:rPr lang="th-TH" sz="2800" dirty="0" smtClean="0"/>
              <a:t>มาโรงพยาบาลเพราะไอ ไข้ต่ำๆ </a:t>
            </a:r>
            <a:r>
              <a:rPr lang="en-US" sz="2800" dirty="0" smtClean="0"/>
              <a:t>3 </a:t>
            </a:r>
            <a:r>
              <a:rPr lang="th-TH" sz="2800" dirty="0" smtClean="0"/>
              <a:t>วัน</a:t>
            </a:r>
          </a:p>
          <a:p>
            <a:r>
              <a:rPr lang="th-TH" sz="2800" dirty="0" smtClean="0"/>
              <a:t>ประวัติเพิ่มเติม ผู้ป่วยมีอาการไข้ ไอเจ็บคอ </a:t>
            </a:r>
            <a:r>
              <a:rPr lang="en-US" sz="2800" dirty="0" smtClean="0"/>
              <a:t>3 </a:t>
            </a:r>
            <a:r>
              <a:rPr lang="th-TH" sz="2800" dirty="0" smtClean="0"/>
              <a:t>วัน ไปที่อนามัยให้ยาลดไข้ ยาแก้ไอมากิน  อาการไม่ดีขึ้นจึงมาโรงพยาบาล  กินพอได้ ไม่ซึม</a:t>
            </a:r>
          </a:p>
          <a:p>
            <a:r>
              <a:rPr lang="th-TH" sz="2800" dirty="0" smtClean="0"/>
              <a:t>ตรวจร่างกาย</a:t>
            </a:r>
          </a:p>
          <a:p>
            <a:pPr lvl="1"/>
            <a:r>
              <a:rPr lang="en-US" sz="2800" dirty="0" smtClean="0"/>
              <a:t>Pharynx and tonsil mild injection</a:t>
            </a:r>
          </a:p>
          <a:p>
            <a:pPr lvl="1"/>
            <a:r>
              <a:rPr lang="en-US" sz="2800" dirty="0" smtClean="0"/>
              <a:t>Lungs: clear and no adventitious sound</a:t>
            </a:r>
          </a:p>
          <a:p>
            <a:pPr lvl="1"/>
            <a:r>
              <a:rPr lang="en-US" sz="2800" dirty="0" smtClean="0"/>
              <a:t>Teeth : </a:t>
            </a:r>
            <a:r>
              <a:rPr lang="en-US" sz="2800" dirty="0" smtClean="0">
                <a:solidFill>
                  <a:srgbClr val="FF0000"/>
                </a:solidFill>
              </a:rPr>
              <a:t>Multiple dental caries</a:t>
            </a:r>
            <a:endParaRPr lang="th-TH" sz="2800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C9F-8F40-45F4-91B5-A6AB08CF3D01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Problem lists</a:t>
            </a:r>
          </a:p>
          <a:p>
            <a:pPr lvl="1"/>
            <a:r>
              <a:rPr lang="en-US" sz="3200" dirty="0" smtClean="0"/>
              <a:t>Suspected ASD</a:t>
            </a:r>
          </a:p>
          <a:p>
            <a:pPr lvl="1"/>
            <a:r>
              <a:rPr lang="en-US" sz="3200" dirty="0" smtClean="0"/>
              <a:t>Consult child development</a:t>
            </a:r>
          </a:p>
          <a:p>
            <a:pPr lvl="1"/>
            <a:r>
              <a:rPr lang="th-TH" sz="3200" dirty="0" smtClean="0"/>
              <a:t>นัด </a:t>
            </a:r>
            <a:r>
              <a:rPr lang="en-US" sz="3200" dirty="0" smtClean="0"/>
              <a:t>F/U </a:t>
            </a:r>
            <a:r>
              <a:rPr lang="en-US" sz="3200" dirty="0" err="1" smtClean="0"/>
              <a:t>conti</a:t>
            </a:r>
            <a:r>
              <a:rPr lang="en-US" sz="3200" dirty="0" smtClean="0"/>
              <a:t> clinic</a:t>
            </a:r>
            <a:endParaRPr lang="th-TH" sz="3200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7830-9371-4F41-84D8-8DBD7A6C95D6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Hx</a:t>
            </a:r>
            <a:r>
              <a:rPr lang="en-US" sz="2800" dirty="0" smtClean="0"/>
              <a:t> </a:t>
            </a:r>
            <a:r>
              <a:rPr lang="th-TH" sz="2800" dirty="0" smtClean="0"/>
              <a:t>เพิ่มเติม </a:t>
            </a:r>
          </a:p>
          <a:p>
            <a:r>
              <a:rPr lang="th-TH" sz="2800" dirty="0" smtClean="0"/>
              <a:t>หลังจากมาที่ </a:t>
            </a:r>
            <a:r>
              <a:rPr lang="en-US" sz="2800" dirty="0" smtClean="0"/>
              <a:t>OPD </a:t>
            </a:r>
            <a:r>
              <a:rPr lang="th-TH" sz="2800" dirty="0" smtClean="0"/>
              <a:t>แพทย์ซักประวัติผู้ป่วยและมารดาเพิ่มเติม  พบว่าช่วงเวลาที่ผ่านมา  พ่อทะเลาะกับแม่บ่อยๆ  และหลายครั้งที่ผู้ป่วยเห็นพ่อทะเลาะกับแม่</a:t>
            </a:r>
          </a:p>
          <a:p>
            <a:r>
              <a:rPr lang="th-TH" sz="2800" dirty="0" smtClean="0"/>
              <a:t>มารดาให้ประวัติเพิ่มเติมว่าจริงๆ แล้วมารดาไม่ใช่มารดาที่แท้จริงของบุตรคนนี้  เป็นมารดาบุญธรรม  ส่วนพ่อเป็นพ่อที่แท้จริง  บุตรทราบความจริงตั้งแต่พ่อแต่งงานใหม่  </a:t>
            </a:r>
          </a:p>
          <a:p>
            <a:endParaRPr lang="en-US" sz="2800" dirty="0" smtClean="0"/>
          </a:p>
          <a:p>
            <a:r>
              <a:rPr lang="en-US" sz="2800" dirty="0" smtClean="0"/>
              <a:t>Diagnosis – Depression in children</a:t>
            </a:r>
            <a:endParaRPr lang="th-TH" sz="2800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D6F5-3AEE-413B-AB7C-9F463558ED7F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Management</a:t>
            </a:r>
          </a:p>
          <a:p>
            <a:pPr lvl="1"/>
            <a:r>
              <a:rPr lang="th-TH" sz="2800" dirty="0" smtClean="0"/>
              <a:t>ให้คำแนะนำในการดูแลผู้ป่วย  หลีกเลี่ยงการใช้คำพูดหรือการกระทำที่รุนแรง  </a:t>
            </a:r>
          </a:p>
          <a:p>
            <a:pPr lvl="1"/>
            <a:r>
              <a:rPr lang="th-TH" sz="2800" dirty="0" smtClean="0"/>
              <a:t>ส่งเสริมการสร้างความสัมพันธ์ที่ดี  กิจกรรมที่ทำร่วมกันในครอบครัว</a:t>
            </a:r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D6EF-EFE9-4C02-968F-41FD23F7B7AD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2050" y="2286000"/>
            <a:ext cx="9396889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Does Family </a:t>
            </a:r>
            <a:br>
              <a:rPr lang="en-US" sz="5400" dirty="0" smtClean="0"/>
            </a:br>
            <a:r>
              <a:rPr lang="en-US" sz="5400" dirty="0" smtClean="0"/>
              <a:t>are related Health problems?</a:t>
            </a:r>
            <a:endParaRPr lang="th-TH" sz="540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E787-4327-4679-9668-44B1F269FC8C}" type="datetime1">
              <a:rPr lang="th-TH" smtClean="0"/>
              <a:t>01/02/59</a:t>
            </a:fld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 Interview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of Change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648858" y="2643182"/>
            <a:ext cx="3071834" cy="7143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Precontemplation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935006" y="4143380"/>
            <a:ext cx="2786082" cy="7143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Preparation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06444" y="5429264"/>
            <a:ext cx="2786082" cy="7143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Action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8462" y="3929066"/>
            <a:ext cx="2786082" cy="7143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Relapse</a:t>
            </a:r>
            <a:endParaRPr lang="th-TH" sz="2400" dirty="0">
              <a:solidFill>
                <a:schemeClr val="bg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48462" y="4929198"/>
            <a:ext cx="2786082" cy="7143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Maintenance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48462" y="5929330"/>
            <a:ext cx="2786082" cy="7143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Termination 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791734" y="3714752"/>
            <a:ext cx="2786082" cy="7143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Contemplation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4971255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6577816" y="4071942"/>
            <a:ext cx="357190" cy="25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 rot="5400000">
            <a:off x="1827983" y="582137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>
            <a:endCxn id="6" idx="0"/>
          </p:cNvCxnSpPr>
          <p:nvPr/>
        </p:nvCxnSpPr>
        <p:spPr>
          <a:xfrm rot="16200000" flipH="1">
            <a:off x="8096667" y="5126446"/>
            <a:ext cx="571504" cy="34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 rot="16200000" flipV="1">
            <a:off x="1827983" y="474980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flipV="1">
            <a:off x="3434544" y="400050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>
            <a:stCxn id="6" idx="1"/>
            <a:endCxn id="8" idx="3"/>
          </p:cNvCxnSpPr>
          <p:nvPr/>
        </p:nvCxnSpPr>
        <p:spPr>
          <a:xfrm rot="10800000">
            <a:off x="3434544" y="5286388"/>
            <a:ext cx="357190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endCxn id="4" idx="1"/>
          </p:cNvCxnSpPr>
          <p:nvPr/>
        </p:nvCxnSpPr>
        <p:spPr>
          <a:xfrm flipV="1">
            <a:off x="2005784" y="3000372"/>
            <a:ext cx="1643074" cy="9286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3434544" y="4572008"/>
            <a:ext cx="3500462" cy="714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stCxn id="6" idx="1"/>
          </p:cNvCxnSpPr>
          <p:nvPr/>
        </p:nvCxnSpPr>
        <p:spPr>
          <a:xfrm rot="10800000">
            <a:off x="3434544" y="4643446"/>
            <a:ext cx="3571900" cy="114300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ตัวแทน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8005-33E3-460D-B3E1-4692991E94A0}" type="datetime1">
              <a:rPr lang="th-TH" smtClean="0"/>
              <a:t>01/02/59</a:t>
            </a:fld>
            <a:endParaRPr lang="th-TH"/>
          </a:p>
        </p:txBody>
      </p:sp>
      <p:sp>
        <p:nvSpPr>
          <p:cNvPr id="14" name="ตัวแทนหมายเลขภาพนิ่ง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of Change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Precontemplation</a:t>
            </a:r>
            <a:r>
              <a:rPr lang="en-US" sz="2800" dirty="0" smtClean="0"/>
              <a:t> stage</a:t>
            </a:r>
          </a:p>
          <a:p>
            <a:pPr lvl="1"/>
            <a:r>
              <a:rPr lang="th-TH" sz="2800" dirty="0" smtClean="0"/>
              <a:t>เป็นระยะที่ผู้ป่วยหรือผู้ปกครองยังไม่เห็นว่าปัญหาของผู้ป่วยนั้นเป็นปัญหา</a:t>
            </a:r>
          </a:p>
          <a:p>
            <a:pPr lvl="1"/>
            <a:r>
              <a:rPr lang="th-TH" sz="2800" dirty="0" smtClean="0"/>
              <a:t>สิ่งที่ทีมสุขภาพสามารถทำได้คือ</a:t>
            </a:r>
          </a:p>
          <a:p>
            <a:pPr lvl="2"/>
            <a:r>
              <a:rPr lang="th-TH" sz="2400" dirty="0" smtClean="0"/>
              <a:t>ให้ความรู้เกี่ยวกับโทษของโรค เช่น โทษของฟันผุ ผลที่ตามมาในอนาคตว่าเป็นอย่างไร</a:t>
            </a:r>
          </a:p>
          <a:p>
            <a:pPr lvl="2"/>
            <a:r>
              <a:rPr lang="th-TH" sz="2400" dirty="0" smtClean="0"/>
              <a:t>แนะนำให้ดูแลสุขภาพช่องปาก แนะนำให้แปรงฟันสม่ำเสมอเช้าเย็น</a:t>
            </a:r>
            <a:endParaRPr lang="th-TH" sz="2800" dirty="0" smtClean="0"/>
          </a:p>
          <a:p>
            <a:pPr lvl="1"/>
            <a:r>
              <a:rPr lang="th-TH" sz="2800" dirty="0" smtClean="0"/>
              <a:t>ครั้งแรกที่มาพบทีมสุขภาพ  อาจคุยเรื่องการปรับเปลี่ยนพฤติกรรม  จาก </a:t>
            </a:r>
            <a:r>
              <a:rPr lang="en-US" sz="2800" dirty="0" err="1" smtClean="0"/>
              <a:t>Precomtemplation</a:t>
            </a:r>
            <a:r>
              <a:rPr lang="en-US" sz="2800" dirty="0" smtClean="0"/>
              <a:t> </a:t>
            </a:r>
            <a:r>
              <a:rPr lang="th-TH" sz="2800" dirty="0" smtClean="0"/>
              <a:t>เป็น </a:t>
            </a:r>
            <a:r>
              <a:rPr lang="en-US" sz="2800" dirty="0" smtClean="0"/>
              <a:t>Contemplation </a:t>
            </a:r>
            <a:r>
              <a:rPr lang="th-TH" sz="2800" dirty="0" smtClean="0"/>
              <a:t>ได้สำเร็จ  </a:t>
            </a:r>
            <a:r>
              <a:rPr lang="th-TH" sz="2800" dirty="0" err="1" smtClean="0"/>
              <a:t>อาจถึอ</a:t>
            </a:r>
            <a:r>
              <a:rPr lang="th-TH" sz="2800" dirty="0" smtClean="0"/>
              <a:t>ว่าการพบกันในครั้งนั้นประสบความสำเร็จแล้ว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6A15-1F35-44EC-BB87-7527B8EBE246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of Change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Contemplation stage</a:t>
            </a:r>
          </a:p>
          <a:p>
            <a:pPr lvl="1"/>
            <a:r>
              <a:rPr lang="th-TH" sz="2800" dirty="0" smtClean="0"/>
              <a:t>เป็นระยะที่ผู้ป่วยและผู้ปกครองเริ่มตระหนักถึงปัญหาแล้ว  และมีความต้องการดูแลสุขภาพให้ดีมากยิ่งขึ้น</a:t>
            </a:r>
          </a:p>
          <a:p>
            <a:pPr lvl="1"/>
            <a:r>
              <a:rPr lang="th-TH" sz="2800" dirty="0" smtClean="0"/>
              <a:t>สิ่งที่ทีมสุขภาพสามารถทำได้คือ</a:t>
            </a:r>
          </a:p>
          <a:p>
            <a:pPr lvl="2"/>
            <a:r>
              <a:rPr lang="th-TH" sz="2400" dirty="0" smtClean="0"/>
              <a:t>แนะนำให้ผู้ป่วยและผู้ปกครองเห็นว่า  การดูแลสุขภาพสามารถทำได้จริง และไม่ใช่เรื่องยาก</a:t>
            </a:r>
          </a:p>
          <a:p>
            <a:pPr lvl="2"/>
            <a:r>
              <a:rPr lang="th-TH" sz="2400" dirty="0" smtClean="0"/>
              <a:t>แนะนำวิธีการดูแลสุขภาพให้ถูกต้อง บอกขั้นตอนที่ถูกต้องให้ผู้ป่วยและผู้ปกครอง</a:t>
            </a:r>
          </a:p>
          <a:p>
            <a:pPr lvl="1"/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4EDE-B604-4412-A041-7D3642B439D1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of Change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Preparation stage</a:t>
            </a:r>
          </a:p>
          <a:p>
            <a:pPr lvl="1"/>
            <a:r>
              <a:rPr lang="th-TH" sz="2800" dirty="0" smtClean="0"/>
              <a:t>เป็นระยะที่เริ่มเตรียมพร้อมในการดูแลตนเองที่ถูกต้อง</a:t>
            </a:r>
          </a:p>
          <a:p>
            <a:pPr lvl="1"/>
            <a:r>
              <a:rPr lang="th-TH" sz="2800" dirty="0" smtClean="0"/>
              <a:t>สิ่งที่ทีมสุขภาพสามารถทำได้คือ</a:t>
            </a:r>
          </a:p>
          <a:p>
            <a:pPr lvl="2"/>
            <a:r>
              <a:rPr lang="th-TH" sz="2400" dirty="0" smtClean="0"/>
              <a:t>เตรียมอุปกรณ์และวันเวลาให้ชัดเจน ให้มองเห็นภาพพจน์</a:t>
            </a:r>
            <a:endParaRPr lang="th-TH" sz="24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002A-B96B-4F47-84B8-58B6B8CBCDFA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of Change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Action stage</a:t>
            </a:r>
          </a:p>
          <a:p>
            <a:pPr lvl="1"/>
            <a:r>
              <a:rPr lang="th-TH" sz="2800" dirty="0" smtClean="0"/>
              <a:t>เป็นระยะที่เริ่มปฏิบัติจริง</a:t>
            </a:r>
          </a:p>
          <a:p>
            <a:pPr lvl="1"/>
            <a:r>
              <a:rPr lang="th-TH" sz="2800" dirty="0" smtClean="0"/>
              <a:t>สิ่งที่ทีมสุขภาพสามารถทำได้คือ</a:t>
            </a:r>
          </a:p>
          <a:p>
            <a:pPr lvl="2"/>
            <a:r>
              <a:rPr lang="th-TH" sz="2400" dirty="0" smtClean="0"/>
              <a:t>ให้กำลังใจในการปฏิบัติ</a:t>
            </a:r>
          </a:p>
          <a:p>
            <a:pPr lvl="2"/>
            <a:r>
              <a:rPr lang="th-TH" sz="2400" dirty="0" smtClean="0"/>
              <a:t>บอกถึงอุปสรรคที่จะได้พบ  รวมถึงแนวทางการแก้ไขที่ทำได้จริง  ทำให้เด็กและผู้ปกครองมั่นใจในการดูแลสุขภาพตนเอง</a:t>
            </a:r>
            <a:endParaRPr lang="th-TH" sz="24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DFFB-BD79-49FA-A763-4320D2A62F08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of Change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Maintenance stage</a:t>
            </a:r>
          </a:p>
          <a:p>
            <a:pPr lvl="1"/>
            <a:r>
              <a:rPr lang="th-TH" sz="2800" dirty="0" smtClean="0"/>
              <a:t>เป็นระยะที่สามารถดูแลสุขภาพได้อย่างถูกต้องมากกว่า </a:t>
            </a:r>
            <a:r>
              <a:rPr lang="en-US" sz="2800" dirty="0" smtClean="0"/>
              <a:t>6 </a:t>
            </a:r>
            <a:r>
              <a:rPr lang="th-TH" sz="2800" dirty="0" smtClean="0"/>
              <a:t>เดือน</a:t>
            </a:r>
          </a:p>
          <a:p>
            <a:pPr lvl="1"/>
            <a:r>
              <a:rPr lang="th-TH" sz="2800" dirty="0" smtClean="0"/>
              <a:t>สิ่งที่ทีมสุขภาพสามารถทำได้คือ</a:t>
            </a:r>
          </a:p>
          <a:p>
            <a:pPr lvl="2"/>
            <a:r>
              <a:rPr lang="th-TH" sz="2400" dirty="0" smtClean="0"/>
              <a:t>คอยให้กำลังใจ</a:t>
            </a:r>
          </a:p>
          <a:p>
            <a:pPr lvl="2"/>
            <a:r>
              <a:rPr lang="th-TH" sz="2400" dirty="0" smtClean="0"/>
              <a:t>ให้คำแนะนำเป็นระยะ</a:t>
            </a:r>
            <a:endParaRPr lang="th-TH" sz="240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25A2-8497-40B1-8773-130C6CEEB4EF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39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 smtClean="0"/>
              <a:t>ซักประวัติเพิ่มเติม</a:t>
            </a:r>
          </a:p>
          <a:p>
            <a:pPr lvl="1"/>
            <a:r>
              <a:rPr lang="th-TH" sz="2800" dirty="0" smtClean="0"/>
              <a:t>มารดาทำงานอาชีพรับจ้างโรงงาน อยู่กับผู้ป่วยช่วงเย็น ตอนกลางวันยายเป็นคนเลี้ยง</a:t>
            </a:r>
          </a:p>
          <a:p>
            <a:pPr lvl="1"/>
            <a:r>
              <a:rPr lang="th-TH" sz="2800" dirty="0" smtClean="0"/>
              <a:t>ผู้ป่วยยังดูดขวดนม</a:t>
            </a:r>
          </a:p>
          <a:p>
            <a:pPr lvl="1"/>
            <a:r>
              <a:rPr lang="th-TH" sz="2800" dirty="0" smtClean="0"/>
              <a:t>มารดาและยายไม่ใจแข็งพอให้เลิกขวดนม</a:t>
            </a:r>
          </a:p>
          <a:p>
            <a:pPr lvl="1"/>
            <a:r>
              <a:rPr lang="th-TH" sz="2800" dirty="0" smtClean="0"/>
              <a:t>แปรงฟันวันละ </a:t>
            </a:r>
            <a:r>
              <a:rPr lang="en-US" sz="2800" dirty="0" smtClean="0"/>
              <a:t>1 </a:t>
            </a:r>
            <a:r>
              <a:rPr lang="th-TH" sz="2800" dirty="0" smtClean="0"/>
              <a:t>ครั้ง ไม่ได้แปรงฟันมากกว่านี้เพราะเด็กจะร้อง</a:t>
            </a:r>
          </a:p>
          <a:p>
            <a:pPr lvl="1"/>
            <a:r>
              <a:rPr lang="th-TH" sz="2800" dirty="0" smtClean="0"/>
              <a:t>กินขนมกรุบกรอบวันละ </a:t>
            </a:r>
            <a:r>
              <a:rPr lang="en-US" sz="2800" dirty="0" smtClean="0"/>
              <a:t>2 </a:t>
            </a:r>
            <a:r>
              <a:rPr lang="th-TH" sz="2800" dirty="0" smtClean="0"/>
              <a:t>ห่อต่อวัน ชอบกินนมเปรี้ยวและ</a:t>
            </a:r>
            <a:r>
              <a:rPr lang="th-TH" sz="2800" dirty="0" err="1" smtClean="0"/>
              <a:t>ไมโล</a:t>
            </a:r>
            <a:r>
              <a:rPr lang="th-TH" sz="2800" dirty="0" smtClean="0"/>
              <a:t>  ถามว่าไม่ให้ได้หรือไม่  มารดาบอกว่ากลัวเด็กอ้อนแล้วใจอ่อน บางทีร้องไห้ลงไปนอนกับพื้น</a:t>
            </a:r>
          </a:p>
          <a:p>
            <a:pPr lvl="1"/>
            <a:r>
              <a:rPr lang="th-TH" sz="2800" dirty="0" smtClean="0"/>
              <a:t>ไม่กินผัก ไม่กินตับ เนื้อหมูกิน </a:t>
            </a:r>
            <a:r>
              <a:rPr lang="en-US" sz="2800" dirty="0" smtClean="0"/>
              <a:t>1-2 </a:t>
            </a:r>
            <a:r>
              <a:rPr lang="th-TH" sz="2800" dirty="0" smtClean="0"/>
              <a:t>ครั้งต่อสัปดาห์  กินเนื้อไก่และปลาบางวัน</a:t>
            </a:r>
          </a:p>
          <a:p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8238-7435-493A-91DA-BDFA51701AD9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7" name="ตัวยึดเนื้อหา 6" descr="1483-international-children39s-day-special-collec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420" y="2468563"/>
            <a:ext cx="5486796" cy="4389437"/>
          </a:xfrm>
        </p:spPr>
      </p:pic>
      <p:sp>
        <p:nvSpPr>
          <p:cNvPr id="5" name="คำบรรยายภาพแบบสี่เหลี่ยม 4"/>
          <p:cNvSpPr/>
          <p:nvPr/>
        </p:nvSpPr>
        <p:spPr>
          <a:xfrm>
            <a:off x="1005652" y="1285860"/>
            <a:ext cx="4000528" cy="1469904"/>
          </a:xfrm>
          <a:prstGeom prst="wedgeRectCallout">
            <a:avLst>
              <a:gd name="adj1" fmla="val 42478"/>
              <a:gd name="adj2" fmla="val 12095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 very </a:t>
            </a:r>
            <a:r>
              <a:rPr lang="en-US" dirty="0" err="1" smtClean="0"/>
              <a:t>very</a:t>
            </a:r>
            <a:r>
              <a:rPr lang="en-US" dirty="0" smtClean="0"/>
              <a:t> </a:t>
            </a:r>
            <a:r>
              <a:rPr lang="en-US" dirty="0" err="1" smtClean="0"/>
              <a:t>muchhhh</a:t>
            </a:r>
            <a:r>
              <a:rPr lang="en-US" dirty="0" smtClean="0"/>
              <a:t>….</a:t>
            </a:r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68AD-3AA2-45B2-AAE4-74481EE207FC}" type="datetime1">
              <a:rPr lang="th-TH" smtClean="0"/>
              <a:t>01/02/59</a:t>
            </a:fld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40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problems</a:t>
            </a:r>
          </a:p>
          <a:p>
            <a:pPr lvl="1"/>
            <a:r>
              <a:rPr lang="en-US" dirty="0" err="1" smtClean="0"/>
              <a:t>Pharyngitis</a:t>
            </a:r>
            <a:endParaRPr lang="en-US" dirty="0" smtClean="0"/>
          </a:p>
          <a:p>
            <a:pPr lvl="1"/>
            <a:r>
              <a:rPr lang="en-US" dirty="0" smtClean="0"/>
              <a:t>Multiple dental caries</a:t>
            </a:r>
          </a:p>
          <a:p>
            <a:endParaRPr lang="en-US" dirty="0" smtClean="0"/>
          </a:p>
          <a:p>
            <a:r>
              <a:rPr lang="en-US" dirty="0" smtClean="0"/>
              <a:t>Family problems</a:t>
            </a:r>
          </a:p>
          <a:p>
            <a:pPr lvl="1"/>
            <a:r>
              <a:rPr lang="en-US" dirty="0" smtClean="0"/>
              <a:t>Dysfunctional parenting</a:t>
            </a:r>
          </a:p>
          <a:p>
            <a:pPr lvl="1"/>
            <a:r>
              <a:rPr lang="en-US" dirty="0" smtClean="0"/>
              <a:t>Spoiled child 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6138-7EC5-4F33-90C5-58BB92D3CC6B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13"/>
          <p:cNvGrpSpPr>
            <a:grpSpLocks/>
          </p:cNvGrpSpPr>
          <p:nvPr/>
        </p:nvGrpSpPr>
        <p:grpSpPr bwMode="auto">
          <a:xfrm>
            <a:off x="3363106" y="3286123"/>
            <a:ext cx="3929090" cy="3143251"/>
            <a:chOff x="571472" y="2428868"/>
            <a:chExt cx="5072098" cy="4000528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71472" y="2428868"/>
              <a:ext cx="5072098" cy="4000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3324" name="TextBox 7"/>
            <p:cNvSpPr txBox="1">
              <a:spLocks noChangeArrowheads="1"/>
            </p:cNvSpPr>
            <p:nvPr/>
          </p:nvSpPr>
          <p:spPr bwMode="auto">
            <a:xfrm>
              <a:off x="2638000" y="2701634"/>
              <a:ext cx="666294" cy="66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Family</a:t>
              </a:r>
            </a:p>
          </p:txBody>
        </p:sp>
      </p:grpSp>
      <p:sp>
        <p:nvSpPr>
          <p:cNvPr id="1331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Family</a:t>
            </a:r>
            <a:endParaRPr lang="th-TH" dirty="0" smtClean="0"/>
          </a:p>
        </p:txBody>
      </p:sp>
      <p:pic>
        <p:nvPicPr>
          <p:cNvPr id="13318" name="ตัวยึดเนื้อหา 9" descr="chil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63172" y="5072074"/>
            <a:ext cx="661625" cy="1136650"/>
          </a:xfrm>
        </p:spPr>
      </p:pic>
      <p:pic>
        <p:nvPicPr>
          <p:cNvPr id="13320" name="รูปภาพ 11" descr="Cartoon-family-holding-hand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7552" y="4786322"/>
            <a:ext cx="23401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คำบรรยายภาพแบบวงรี 15"/>
          <p:cNvSpPr/>
          <p:nvPr/>
        </p:nvSpPr>
        <p:spPr>
          <a:xfrm>
            <a:off x="291272" y="2214554"/>
            <a:ext cx="3071834" cy="1898532"/>
          </a:xfrm>
          <a:prstGeom prst="wedgeEllipseCallout">
            <a:avLst>
              <a:gd name="adj1" fmla="val 59167"/>
              <a:gd name="adj2" fmla="val 8775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function</a:t>
            </a:r>
            <a:endParaRPr lang="th-TH" dirty="0"/>
          </a:p>
        </p:txBody>
      </p:sp>
      <p:sp>
        <p:nvSpPr>
          <p:cNvPr id="17" name="กระจาย 2 16"/>
          <p:cNvSpPr/>
          <p:nvPr/>
        </p:nvSpPr>
        <p:spPr>
          <a:xfrm>
            <a:off x="6006312" y="2214554"/>
            <a:ext cx="4857784" cy="2286016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dysfunction</a:t>
            </a:r>
            <a:endParaRPr lang="th-TH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73CA-5C00-42DC-AFDC-9169F27AAA9A}" type="datetime1">
              <a:rPr lang="th-TH" smtClean="0"/>
              <a:t>01/02/59</a:t>
            </a:fld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13"/>
          <p:cNvGrpSpPr>
            <a:grpSpLocks/>
          </p:cNvGrpSpPr>
          <p:nvPr/>
        </p:nvGrpSpPr>
        <p:grpSpPr bwMode="auto">
          <a:xfrm>
            <a:off x="652562" y="2857495"/>
            <a:ext cx="9497153" cy="3143251"/>
            <a:chOff x="571472" y="2428868"/>
            <a:chExt cx="5072098" cy="4000528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571472" y="2428868"/>
              <a:ext cx="5072098" cy="4000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3324" name="TextBox 7"/>
            <p:cNvSpPr txBox="1">
              <a:spLocks noChangeArrowheads="1"/>
            </p:cNvSpPr>
            <p:nvPr/>
          </p:nvSpPr>
          <p:spPr bwMode="auto">
            <a:xfrm>
              <a:off x="3545181" y="2571744"/>
              <a:ext cx="1669719" cy="1762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Family</a:t>
              </a:r>
            </a:p>
            <a:p>
              <a:r>
                <a:rPr lang="en-US" dirty="0" smtClean="0"/>
                <a:t>Suspected </a:t>
              </a:r>
            </a:p>
            <a:p>
              <a:r>
                <a:rPr lang="en-US" dirty="0" smtClean="0"/>
                <a:t>Family dysfunction</a:t>
              </a:r>
              <a:endParaRPr lang="en-US" dirty="0"/>
            </a:p>
          </p:txBody>
        </p:sp>
      </p:grpSp>
      <p:sp>
        <p:nvSpPr>
          <p:cNvPr id="1331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Problem list</a:t>
            </a:r>
            <a:endParaRPr lang="th-TH" dirty="0" smtClean="0"/>
          </a:p>
        </p:txBody>
      </p:sp>
      <p:grpSp>
        <p:nvGrpSpPr>
          <p:cNvPr id="7" name="กลุ่ม 12"/>
          <p:cNvGrpSpPr>
            <a:grpSpLocks/>
          </p:cNvGrpSpPr>
          <p:nvPr/>
        </p:nvGrpSpPr>
        <p:grpSpPr bwMode="auto">
          <a:xfrm>
            <a:off x="648462" y="3571876"/>
            <a:ext cx="5357849" cy="3165028"/>
            <a:chOff x="571472" y="3357562"/>
            <a:chExt cx="2643206" cy="4002895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571472" y="3357562"/>
              <a:ext cx="2643206" cy="3071858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/>
            </a:p>
          </p:txBody>
        </p:sp>
        <p:sp>
          <p:nvSpPr>
            <p:cNvPr id="13322" name="TextBox 6"/>
            <p:cNvSpPr txBox="1">
              <a:spLocks noChangeArrowheads="1"/>
            </p:cNvSpPr>
            <p:nvPr/>
          </p:nvSpPr>
          <p:spPr bwMode="auto">
            <a:xfrm>
              <a:off x="1142976" y="3429000"/>
              <a:ext cx="1953629" cy="3931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Person</a:t>
              </a:r>
            </a:p>
            <a:p>
              <a:pPr>
                <a:buFontTx/>
                <a:buChar char="-"/>
              </a:pPr>
              <a:r>
                <a:rPr lang="en-US" dirty="0" smtClean="0"/>
                <a:t>Epilepsy ( Poor control)</a:t>
              </a:r>
            </a:p>
            <a:p>
              <a:pPr>
                <a:buFontTx/>
                <a:buChar char="-"/>
              </a:pPr>
              <a:r>
                <a:rPr lang="en-US" dirty="0" smtClean="0"/>
                <a:t>Hyperactive child</a:t>
              </a:r>
            </a:p>
            <a:p>
              <a:pPr>
                <a:buFontTx/>
                <a:buChar char="-"/>
              </a:pPr>
              <a:r>
                <a:rPr lang="en-US" dirty="0" smtClean="0"/>
                <a:t>Suspected spoil child </a:t>
              </a:r>
            </a:p>
            <a:p>
              <a:r>
                <a:rPr lang="en-US" dirty="0" smtClean="0"/>
                <a:t>syndrome</a:t>
              </a:r>
              <a:endParaRPr lang="en-US" dirty="0"/>
            </a:p>
            <a:p>
              <a:endParaRPr lang="en-US" dirty="0"/>
            </a:p>
            <a:p>
              <a:endParaRPr lang="th-TH" dirty="0"/>
            </a:p>
          </p:txBody>
        </p:sp>
      </p:grpSp>
      <p:pic>
        <p:nvPicPr>
          <p:cNvPr id="13318" name="ตัวยึดเนื้อหา 9" descr="chil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97273" y="4786310"/>
            <a:ext cx="661625" cy="1136650"/>
          </a:xfrm>
        </p:spPr>
      </p:pic>
      <p:pic>
        <p:nvPicPr>
          <p:cNvPr id="13320" name="รูปภาพ 11" descr="Cartoon-family-holding-hand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6378" y="4500570"/>
            <a:ext cx="234015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คำบรรยายภาพแบบสี่เหลี่ยม 14"/>
          <p:cNvSpPr/>
          <p:nvPr/>
        </p:nvSpPr>
        <p:spPr>
          <a:xfrm>
            <a:off x="719900" y="571480"/>
            <a:ext cx="5072098" cy="2214578"/>
          </a:xfrm>
          <a:prstGeom prst="wedgeRectCallout">
            <a:avLst>
              <a:gd name="adj1" fmla="val 56676"/>
              <a:gd name="adj2" fmla="val 800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system, Life cycle, Family time flow, Family stress, Coping, Expectation</a:t>
            </a:r>
            <a:endParaRPr lang="th-TH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35BF-870D-44AD-A37F-B13461BEF91D}" type="datetime1">
              <a:rPr lang="th-TH" smtClean="0"/>
              <a:t>01/02/59</a:t>
            </a:fld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Family Dysfunction</a:t>
            </a:r>
          </a:p>
          <a:p>
            <a:pPr lvl="1"/>
            <a:r>
              <a:rPr lang="en-US" dirty="0" smtClean="0"/>
              <a:t>High risk children</a:t>
            </a:r>
          </a:p>
          <a:p>
            <a:r>
              <a:rPr lang="en-US" dirty="0" smtClean="0"/>
              <a:t>Spoil child syndrome and dysfunction parenting</a:t>
            </a:r>
          </a:p>
          <a:p>
            <a:r>
              <a:rPr lang="en-US" dirty="0" smtClean="0"/>
              <a:t>Case study and share</a:t>
            </a:r>
          </a:p>
          <a:p>
            <a:r>
              <a:rPr lang="en-US" dirty="0" smtClean="0"/>
              <a:t>Motivation interview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525D-9497-47E0-AC74-C6CA699AD0F9}" type="datetime1">
              <a:rPr lang="th-TH" smtClean="0"/>
              <a:t>01/02/59</a:t>
            </a:fld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function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physical needs</a:t>
            </a:r>
          </a:p>
          <a:p>
            <a:r>
              <a:rPr lang="en-US" dirty="0" smtClean="0"/>
              <a:t>Provide developmental, behavioral and emotional needs</a:t>
            </a:r>
          </a:p>
          <a:p>
            <a:r>
              <a:rPr lang="en-US" dirty="0" smtClean="0"/>
              <a:t>Provide and teach social relationship</a:t>
            </a:r>
            <a:endParaRPr lang="th-TH" dirty="0"/>
          </a:p>
        </p:txBody>
      </p:sp>
      <p:pic>
        <p:nvPicPr>
          <p:cNvPr id="4" name="รูปภาพ 3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62" y="4286256"/>
            <a:ext cx="2357454" cy="2357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34478" y="6215082"/>
            <a:ext cx="7350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สุธาทิพย์ เอมเปรมศิลป์</a:t>
            </a:r>
            <a:r>
              <a:rPr lang="en-US" sz="2000" dirty="0" smtClean="0"/>
              <a:t>. Family center care. Ambulatory pediatrics3 : 2553</a:t>
            </a:r>
            <a:endParaRPr lang="th-TH" sz="2000" dirty="0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DEF0-EE63-4F8D-A00B-BEDCEADAABA0}" type="datetime1">
              <a:rPr lang="th-TH" smtClean="0"/>
              <a:t>01/02/59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B8-866A-4DAA-BB8F-61A0C0B4669E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1631</TotalTime>
  <Words>2046</Words>
  <Application>Microsoft Office PowerPoint</Application>
  <PresentationFormat>กำหนดเอง</PresentationFormat>
  <Paragraphs>325</Paragraphs>
  <Slides>40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40</vt:i4>
      </vt:variant>
    </vt:vector>
  </HeadingPairs>
  <TitlesOfParts>
    <vt:vector size="41" baseType="lpstr">
      <vt:lpstr>ไหลเวียน</vt:lpstr>
      <vt:lpstr>Family dysfunction and Motivation Interview</vt:lpstr>
      <vt:lpstr>Holistic framework</vt:lpstr>
      <vt:lpstr>CASE STUDY 1</vt:lpstr>
      <vt:lpstr>CASE STUDY 1</vt:lpstr>
      <vt:lpstr>Problem lists</vt:lpstr>
      <vt:lpstr>The Family</vt:lpstr>
      <vt:lpstr>Problem list</vt:lpstr>
      <vt:lpstr>Outline</vt:lpstr>
      <vt:lpstr>Family function</vt:lpstr>
      <vt:lpstr>Family dysfunction</vt:lpstr>
      <vt:lpstr>High risk children</vt:lpstr>
      <vt:lpstr>Spoil Child syndrome</vt:lpstr>
      <vt:lpstr>Spoil Child Syndrome</vt:lpstr>
      <vt:lpstr>Spoil Child syndrome</vt:lpstr>
      <vt:lpstr>Spoil Child Syndrome</vt:lpstr>
      <vt:lpstr>Spoil Child Syndrome</vt:lpstr>
      <vt:lpstr>Spoil Child Syndrome</vt:lpstr>
      <vt:lpstr>Spoil Child Syndrome</vt:lpstr>
      <vt:lpstr>CASE STUDY2</vt:lpstr>
      <vt:lpstr>CASE STUDY2</vt:lpstr>
      <vt:lpstr>CASE STUDY3</vt:lpstr>
      <vt:lpstr>CASE STUDY3</vt:lpstr>
      <vt:lpstr>CASE STUDY2</vt:lpstr>
      <vt:lpstr>Family of Single Parents</vt:lpstr>
      <vt:lpstr>Family of Single Parents</vt:lpstr>
      <vt:lpstr>Family of Single Parents</vt:lpstr>
      <vt:lpstr>Family of Single Parents</vt:lpstr>
      <vt:lpstr>Family of Single Parents</vt:lpstr>
      <vt:lpstr>Case study3</vt:lpstr>
      <vt:lpstr>Case study3</vt:lpstr>
      <vt:lpstr>Case study3</vt:lpstr>
      <vt:lpstr>Case study3</vt:lpstr>
      <vt:lpstr>Does Family  are related Health problems?</vt:lpstr>
      <vt:lpstr>Motivation Interview</vt:lpstr>
      <vt:lpstr>Stage of Change</vt:lpstr>
      <vt:lpstr>Stage of Change</vt:lpstr>
      <vt:lpstr>Stage of Change</vt:lpstr>
      <vt:lpstr>Stage of Change</vt:lpstr>
      <vt:lpstr>Stage of Change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INTRACRANIAL PRESSURE</dc:title>
  <dc:creator>Administrator</dc:creator>
  <cp:lastModifiedBy>MSC</cp:lastModifiedBy>
  <cp:revision>135</cp:revision>
  <cp:lastPrinted>2016-02-01T04:14:55Z</cp:lastPrinted>
  <dcterms:created xsi:type="dcterms:W3CDTF">2012-04-16T03:43:44Z</dcterms:created>
  <dcterms:modified xsi:type="dcterms:W3CDTF">2016-02-01T04:14:59Z</dcterms:modified>
</cp:coreProperties>
</file>